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67" r:id="rId8"/>
    <p:sldId id="268" r:id="rId9"/>
    <p:sldId id="269" r:id="rId10"/>
    <p:sldId id="271" r:id="rId11"/>
    <p:sldId id="272" r:id="rId12"/>
    <p:sldId id="273" r:id="rId13"/>
    <p:sldId id="280" r:id="rId14"/>
    <p:sldId id="275" r:id="rId15"/>
    <p:sldId id="281" r:id="rId16"/>
    <p:sldId id="276" r:id="rId17"/>
    <p:sldId id="282" r:id="rId18"/>
    <p:sldId id="277" r:id="rId19"/>
    <p:sldId id="278" r:id="rId20"/>
    <p:sldId id="279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66"/>
    <a:srgbClr val="5F5F5F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727" autoAdjust="0"/>
  </p:normalViewPr>
  <p:slideViewPr>
    <p:cSldViewPr>
      <p:cViewPr varScale="1">
        <p:scale>
          <a:sx n="89" d="100"/>
          <a:sy n="89" d="100"/>
        </p:scale>
        <p:origin x="1176" y="77"/>
      </p:cViewPr>
      <p:guideLst>
        <p:guide orient="horz" pos="1536"/>
        <p:guide pos="9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7" cy="4652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4" tIns="46588" rIns="93174" bIns="465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5" y="0"/>
            <a:ext cx="3037626" cy="4652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4" tIns="46588" rIns="93174" bIns="465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7"/>
            <a:ext cx="3037627" cy="4652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4" tIns="46588" rIns="93174" bIns="465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5" y="8831177"/>
            <a:ext cx="3037626" cy="4652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4" tIns="46588" rIns="93174" bIns="465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23EEF52-C31B-4AEA-81E5-6ECAA1F0D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8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7" cy="4652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4" tIns="46588" rIns="93174" bIns="465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5" y="0"/>
            <a:ext cx="3037626" cy="4652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4" tIns="46588" rIns="93174" bIns="465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8" y="4415589"/>
            <a:ext cx="5140106" cy="41837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4" tIns="46588" rIns="93174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7"/>
            <a:ext cx="3037627" cy="4652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4" tIns="46588" rIns="93174" bIns="465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5" y="8831177"/>
            <a:ext cx="3037626" cy="4652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4" tIns="46588" rIns="93174" bIns="465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9FA8457-073B-4263-9214-713499070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12372CB-1C8D-41D9-A460-52A88D305CBC}" type="slidenum">
              <a:rPr lang="en-US">
                <a:latin typeface="Times New Roman" panose="02020603050405020304" pitchFamily="18" charset="0"/>
              </a:rPr>
              <a:pPr/>
              <a:t>1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5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1CF6B4C-A798-4D33-80BB-5EA5B0214A4B}" type="slidenum">
              <a:rPr lang="en-US">
                <a:latin typeface="Times New Roman" panose="02020603050405020304" pitchFamily="18" charset="0"/>
              </a:rPr>
              <a:pPr/>
              <a:t>10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08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F405026-3F5E-44EB-8273-FAAA9114BC96}" type="slidenum">
              <a:rPr lang="en-US">
                <a:latin typeface="Times New Roman" panose="02020603050405020304" pitchFamily="18" charset="0"/>
              </a:rPr>
              <a:pPr/>
              <a:t>11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49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C09E07E-EB4C-4BE6-8D39-28F505289F21}" type="slidenum">
              <a:rPr lang="en-US">
                <a:latin typeface="Times New Roman" panose="02020603050405020304" pitchFamily="18" charset="0"/>
              </a:rPr>
              <a:pPr/>
              <a:t>12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29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C09E07E-EB4C-4BE6-8D39-28F505289F21}" type="slidenum">
              <a:rPr lang="en-US">
                <a:latin typeface="Times New Roman" panose="02020603050405020304" pitchFamily="18" charset="0"/>
              </a:rPr>
              <a:pPr/>
              <a:t>13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32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BCBC11D-FBFA-4B06-92F1-5069EBB19B84}" type="slidenum">
              <a:rPr lang="en-US">
                <a:latin typeface="Times New Roman" panose="02020603050405020304" pitchFamily="18" charset="0"/>
              </a:rPr>
              <a:pPr/>
              <a:t>14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07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6AA2F72-4A35-44C0-BA72-B0B4C250FB62}" type="slidenum">
              <a:rPr lang="en-US">
                <a:latin typeface="Times New Roman" panose="02020603050405020304" pitchFamily="18" charset="0"/>
              </a:rPr>
              <a:pPr/>
              <a:t>15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73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B01B791-E382-4DF2-874D-B9756CBAD85D}" type="slidenum">
              <a:rPr lang="en-US">
                <a:latin typeface="Times New Roman" panose="02020603050405020304" pitchFamily="18" charset="0"/>
              </a:rPr>
              <a:pPr/>
              <a:t>16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1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3EC26FA-9AF9-44E2-96D8-8FC97B8E932B}" type="slidenum">
              <a:rPr lang="en-US">
                <a:latin typeface="Times New Roman" panose="02020603050405020304" pitchFamily="18" charset="0"/>
              </a:rPr>
              <a:pPr/>
              <a:t>2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9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B229843-57D4-44D5-9BEB-CE5422FBCC83}" type="slidenum">
              <a:rPr lang="en-US">
                <a:latin typeface="Times New Roman" panose="02020603050405020304" pitchFamily="18" charset="0"/>
              </a:rPr>
              <a:pPr/>
              <a:t>3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2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002696B-9883-495F-B2D8-5D6AB7BEBC1E}" type="slidenum">
              <a:rPr lang="en-US">
                <a:latin typeface="Times New Roman" panose="02020603050405020304" pitchFamily="18" charset="0"/>
              </a:rPr>
              <a:pPr/>
              <a:t>4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0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E1FB1BB-37BB-419F-AD03-BAF5EF0701BE}" type="slidenum">
              <a:rPr lang="en-US">
                <a:latin typeface="Times New Roman" panose="02020603050405020304" pitchFamily="18" charset="0"/>
              </a:rPr>
              <a:pPr/>
              <a:t>5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1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B41535D-B6D6-45E1-A87F-AD3A9051BC79}" type="slidenum">
              <a:rPr lang="en-US">
                <a:latin typeface="Times New Roman" panose="02020603050405020304" pitchFamily="18" charset="0"/>
              </a:rPr>
              <a:pPr/>
              <a:t>6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6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41AD66D-F7B8-41E3-8C57-F5017046ECBA}" type="slidenum">
              <a:rPr lang="en-US">
                <a:latin typeface="Times New Roman" panose="02020603050405020304" pitchFamily="18" charset="0"/>
              </a:rPr>
              <a:pPr/>
              <a:t>7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8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262B8A2-92A2-4F7A-8974-CBA2EB20560C}" type="slidenum">
              <a:rPr lang="en-US">
                <a:latin typeface="Times New Roman" panose="02020603050405020304" pitchFamily="18" charset="0"/>
              </a:rPr>
              <a:pPr/>
              <a:t>8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6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51643" indent="-289093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56373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1892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81472" indent="-231275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44021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06570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6911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31669" indent="-23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7FC6DA6-ED57-416A-B13D-14D8A39A6265}" type="slidenum">
              <a:rPr lang="en-US">
                <a:latin typeface="Times New Roman" panose="02020603050405020304" pitchFamily="18" charset="0"/>
              </a:rPr>
              <a:pPr/>
              <a:t>9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9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cifair_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69A88424-85E8-4B51-846D-A67488416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5937"/>
      </p:ext>
    </p:extLst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2002E-9874-4B72-80A7-FAB50D7C4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96664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291A9-55AC-4A88-A6D0-38FDDBD85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98926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A470D-D2C7-415B-B2D2-2AD9DE6C7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31282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D76D5-E67F-42EE-BADE-1284FC05B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1873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86ED1-33EC-402E-B690-FBD8A5EC5C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61276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6BA53-9DFB-4145-9C97-24DF737BF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56908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3EC3A-A585-493E-83DE-7AF6364EE1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02610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747FF-A1D2-4EF3-A051-983E8CE166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03763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4F83E-02DC-42E3-92FC-55FEE2E23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48146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9CCD-BB31-40C2-B66F-36CF501CB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87973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cifair_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6EF7495B-F828-4B6C-B92A-D673FD23A2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15"/>
          <p:cNvSpPr>
            <a:spLocks noChangeArrowheads="1"/>
          </p:cNvSpPr>
          <p:nvPr userDrawn="1"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med"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7924800" cy="1752600"/>
          </a:xfrm>
        </p:spPr>
        <p:txBody>
          <a:bodyPr/>
          <a:lstStyle/>
          <a:p>
            <a:pPr eaLnBrk="1" hangingPunct="1"/>
            <a:r>
              <a:rPr lang="en-US" sz="4000" smtClean="0"/>
              <a:t>Scientific Inquiry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77000" cy="1981200"/>
          </a:xfrm>
        </p:spPr>
        <p:txBody>
          <a:bodyPr/>
          <a:lstStyle/>
          <a:p>
            <a:pPr eaLnBrk="1" hangingPunct="1"/>
            <a:r>
              <a:rPr lang="en-US" sz="1800" smtClean="0"/>
              <a:t>Problem Solving in the Real World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0026.jpg"/>
          <p:cNvPicPr>
            <a:picLocks noChangeAspect="1"/>
          </p:cNvPicPr>
          <p:nvPr/>
        </p:nvPicPr>
        <p:blipFill>
          <a:blip r:embed="rId3" cstate="print"/>
          <a:srcRect l="5837" t="46694"/>
          <a:stretch>
            <a:fillRect/>
          </a:stretch>
        </p:blipFill>
        <p:spPr>
          <a:xfrm rot="16200000">
            <a:off x="680483" y="2585484"/>
            <a:ext cx="382063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 &amp; Interpreting Data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066800" y="16002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2800" b="1"/>
              <a:t>Graphing Your Results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3000" y="2819400"/>
            <a:ext cx="350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2400" b="1">
                <a:solidFill>
                  <a:schemeClr val="tx2"/>
                </a:solidFill>
              </a:rPr>
              <a:t>After all the data have been collected, they need to be interpreted. A graph is a useful tool for interpreting data.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0026.jpg"/>
          <p:cNvPicPr>
            <a:picLocks noChangeAspect="1"/>
          </p:cNvPicPr>
          <p:nvPr/>
        </p:nvPicPr>
        <p:blipFill>
          <a:blip r:embed="rId3" cstate="print"/>
          <a:srcRect l="5837" t="46694" r="45334"/>
          <a:stretch>
            <a:fillRect/>
          </a:stretch>
        </p:blipFill>
        <p:spPr>
          <a:xfrm rot="16200000">
            <a:off x="2461848" y="1043352"/>
            <a:ext cx="3810000" cy="6447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 &amp; Interpreting Data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066800" y="16002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2800" b="1"/>
              <a:t>Graphing Your Results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2133600"/>
            <a:ext cx="7696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Now that that you have gathered and interpreted your data,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you must determine if the data supports or rejects your hypothesis</a:t>
            </a:r>
            <a:endParaRPr lang="en-US" sz="12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4580" name="Picture 3" descr="C:\Documents and Settings\HP_Owner\Local Settings\Temporary Internet Files\Content.IE5\NK0BE63G\MC9004380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Drawing Conclusions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2133600"/>
            <a:ext cx="7696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After you have your analysis, you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can draw conclusions about your hypothesis.</a:t>
            </a:r>
          </a:p>
          <a:p>
            <a:pPr algn="ctr">
              <a:defRPr/>
            </a:pPr>
            <a:endParaRPr lang="en-US" sz="12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A </a:t>
            </a:r>
            <a:r>
              <a:rPr 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conclusion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is a summary of what you have learned about your hypothesis</a:t>
            </a:r>
            <a:r>
              <a:rPr lang="en-US" sz="2800" dirty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pic>
        <p:nvPicPr>
          <p:cNvPr id="24580" name="Picture 3" descr="C:\Documents and Settings\HP_Owner\Local Settings\Temporary Internet Files\Content.IE5\NK0BE63G\MC9004380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25906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Drawing Conclusions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066800" y="16002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2800" b="1" dirty="0"/>
              <a:t>Inquiry Leads to Inquiry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8013" y="2514600"/>
            <a:ext cx="3806825" cy="3657600"/>
            <a:chOff x="607938" y="2514600"/>
            <a:chExt cx="3807360" cy="3657600"/>
          </a:xfrm>
        </p:grpSpPr>
        <p:pic>
          <p:nvPicPr>
            <p:cNvPr id="7" name="Picture 6" descr="File0029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762000" y="2514600"/>
              <a:ext cx="3640990" cy="3657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 rot="-394254">
              <a:off x="3500898" y="5792448"/>
              <a:ext cx="914400" cy="227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5608" name="Rectangle 9"/>
            <p:cNvSpPr>
              <a:spLocks noChangeArrowheads="1"/>
            </p:cNvSpPr>
            <p:nvPr/>
          </p:nvSpPr>
          <p:spPr bwMode="auto">
            <a:xfrm rot="-394254">
              <a:off x="899310" y="4871965"/>
              <a:ext cx="914400" cy="666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5609" name="Rectangle 10"/>
            <p:cNvSpPr>
              <a:spLocks noChangeArrowheads="1"/>
            </p:cNvSpPr>
            <p:nvPr/>
          </p:nvSpPr>
          <p:spPr bwMode="auto">
            <a:xfrm rot="-394254">
              <a:off x="607938" y="2636751"/>
              <a:ext cx="2140278" cy="93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5610" name="Rectangle 11"/>
            <p:cNvSpPr>
              <a:spLocks noChangeArrowheads="1"/>
            </p:cNvSpPr>
            <p:nvPr/>
          </p:nvSpPr>
          <p:spPr bwMode="auto">
            <a:xfrm rot="-394254">
              <a:off x="621894" y="2758208"/>
              <a:ext cx="221633" cy="227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95800" y="2438400"/>
            <a:ext cx="4191000" cy="333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Scientific inquiry usually doesn’t end once a set of experiments is done. Often, one scientific inquiry leads to another one.</a:t>
            </a:r>
          </a:p>
          <a:p>
            <a:pPr algn="ctr">
              <a:defRPr/>
            </a:pPr>
            <a:endParaRPr lang="en-US" sz="20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defRPr/>
            </a:pPr>
            <a:endParaRPr lang="en-US" sz="20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“Cricket chirping does increase with temperature!”</a:t>
            </a:r>
          </a:p>
          <a:p>
            <a:pPr algn="ctr">
              <a:defRPr/>
            </a:pPr>
            <a:endParaRPr lang="en-US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“I wonder if temperature affects the rate of bird chirps too?”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Nature of Inquiry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1905000"/>
            <a:ext cx="8229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3200" b="1">
                <a:solidFill>
                  <a:schemeClr val="tx2"/>
                </a:solidFill>
              </a:rPr>
              <a:t>In this cricket experiment, you decided to test your hypothesis in one particular way. Your friend may do it another way.</a:t>
            </a:r>
          </a:p>
          <a:p>
            <a:pPr algn="ctr"/>
            <a:endParaRPr lang="en-US" sz="1400" b="1">
              <a:solidFill>
                <a:schemeClr val="tx2"/>
              </a:solidFill>
            </a:endParaRPr>
          </a:p>
          <a:p>
            <a:pPr algn="ctr"/>
            <a:r>
              <a:rPr lang="en-US" sz="3200" b="1">
                <a:solidFill>
                  <a:schemeClr val="tx2"/>
                </a:solidFill>
              </a:rPr>
              <a:t>Different questions may require different approaches to finding answers</a:t>
            </a:r>
          </a:p>
        </p:txBody>
      </p:sp>
      <p:pic>
        <p:nvPicPr>
          <p:cNvPr id="26628" name="Picture 3" descr="C:\Documents and Settings\HP_Owner\Local Settings\Temporary Internet Files\Content.IE5\NK0BE63G\MC9004380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le0030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>
            <a:off x="685800" y="2209800"/>
            <a:ext cx="4087806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Nature of Inquiry</a:t>
            </a:r>
          </a:p>
        </p:txBody>
      </p:sp>
      <p:sp>
        <p:nvSpPr>
          <p:cNvPr id="27652" name="TextBox 13"/>
          <p:cNvSpPr txBox="1">
            <a:spLocks noChangeArrowheads="1"/>
          </p:cNvSpPr>
          <p:nvPr/>
        </p:nvSpPr>
        <p:spPr bwMode="auto">
          <a:xfrm>
            <a:off x="4724400" y="2286000"/>
            <a:ext cx="3962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2400" b="1">
                <a:solidFill>
                  <a:schemeClr val="tx2"/>
                </a:solidFill>
              </a:rPr>
              <a:t>Scientific inquiry is a process with many paths, not a rigid sequence of steps. Work may go forward—or even backward—when testing a hunch or fitting new ideas into existing ones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9"/>
          <p:cNvGrpSpPr>
            <a:grpSpLocks/>
          </p:cNvGrpSpPr>
          <p:nvPr/>
        </p:nvGrpSpPr>
        <p:grpSpPr bwMode="auto">
          <a:xfrm>
            <a:off x="533400" y="2509838"/>
            <a:ext cx="4267200" cy="2667000"/>
            <a:chOff x="533400" y="2509577"/>
            <a:chExt cx="4267200" cy="2666839"/>
          </a:xfrm>
        </p:grpSpPr>
        <p:pic>
          <p:nvPicPr>
            <p:cNvPr id="6" name="Picture 5" descr="File0023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 rot="10800000">
              <a:off x="533400" y="2514600"/>
              <a:ext cx="4267200" cy="26618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4342" name="Rectangle 8"/>
            <p:cNvSpPr>
              <a:spLocks noChangeArrowheads="1"/>
            </p:cNvSpPr>
            <p:nvPr/>
          </p:nvSpPr>
          <p:spPr bwMode="auto">
            <a:xfrm rot="-334243">
              <a:off x="2156792" y="2509577"/>
              <a:ext cx="1493237" cy="550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14343" name="Rectangle 8"/>
            <p:cNvSpPr>
              <a:spLocks noChangeArrowheads="1"/>
            </p:cNvSpPr>
            <p:nvPr/>
          </p:nvSpPr>
          <p:spPr bwMode="auto">
            <a:xfrm rot="-334243">
              <a:off x="2139118" y="3048641"/>
              <a:ext cx="1362510" cy="310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or Observation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43400" y="1828800"/>
            <a:ext cx="45720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latin typeface="+mj-lt"/>
              </a:rPr>
              <a:t>Scientific Inquiry often begins with a problem or question about an observation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temperature is really warm tonight.”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wonder if the air temperature affects the chirping of crickets?”</a:t>
            </a:r>
          </a:p>
          <a:p>
            <a:pPr eaLnBrk="1" hangingPunct="1">
              <a:defRPr/>
            </a:pPr>
            <a:endParaRPr lang="en-US" sz="1800" dirty="0" smtClean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"/>
          <p:cNvGrpSpPr>
            <a:grpSpLocks/>
          </p:cNvGrpSpPr>
          <p:nvPr/>
        </p:nvGrpSpPr>
        <p:grpSpPr bwMode="auto">
          <a:xfrm>
            <a:off x="762000" y="2057400"/>
            <a:ext cx="2952750" cy="3835400"/>
            <a:chOff x="762000" y="2057400"/>
            <a:chExt cx="2953429" cy="3834863"/>
          </a:xfrm>
        </p:grpSpPr>
        <p:grpSp>
          <p:nvGrpSpPr>
            <p:cNvPr id="15365" name="Group 9"/>
            <p:cNvGrpSpPr>
              <a:grpSpLocks/>
            </p:cNvGrpSpPr>
            <p:nvPr/>
          </p:nvGrpSpPr>
          <p:grpSpPr bwMode="auto">
            <a:xfrm>
              <a:off x="762000" y="2057400"/>
              <a:ext cx="2822712" cy="3834863"/>
              <a:chOff x="1415997" y="2064287"/>
              <a:chExt cx="2822712" cy="3834863"/>
            </a:xfrm>
          </p:grpSpPr>
          <p:pic>
            <p:nvPicPr>
              <p:cNvPr id="5" name="Picture 4" descr="File0024.jpg"/>
              <p:cNvPicPr>
                <a:picLocks noChangeAspect="1"/>
              </p:cNvPicPr>
              <p:nvPr/>
            </p:nvPicPr>
            <p:blipFill>
              <a:blip r:embed="rId3" cstate="print">
                <a:lum bright="10000"/>
              </a:blip>
              <a:srcRect l="26164"/>
              <a:stretch>
                <a:fillRect/>
              </a:stretch>
            </p:blipFill>
            <p:spPr bwMode="auto">
              <a:xfrm>
                <a:off x="1524000" y="2064287"/>
                <a:ext cx="2714709" cy="383486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15368" name="Rectangle 8"/>
              <p:cNvSpPr>
                <a:spLocks noChangeArrowheads="1"/>
              </p:cNvSpPr>
              <p:nvPr/>
            </p:nvSpPr>
            <p:spPr bwMode="auto">
              <a:xfrm rot="-334243">
                <a:off x="1415997" y="2307488"/>
                <a:ext cx="948314" cy="9608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369" name="Rectangle 8"/>
              <p:cNvSpPr>
                <a:spLocks noChangeArrowheads="1"/>
              </p:cNvSpPr>
              <p:nvPr/>
            </p:nvSpPr>
            <p:spPr bwMode="auto">
              <a:xfrm rot="-334243">
                <a:off x="1722248" y="4738352"/>
                <a:ext cx="334196" cy="9608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366" name="Rectangle 9"/>
            <p:cNvSpPr>
              <a:spLocks noChangeArrowheads="1"/>
            </p:cNvSpPr>
            <p:nvPr/>
          </p:nvSpPr>
          <p:spPr bwMode="auto">
            <a:xfrm rot="-282114">
              <a:off x="3056436" y="5513018"/>
              <a:ext cx="658993" cy="23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Hypothesis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53816" y="1828800"/>
            <a:ext cx="5485384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latin typeface="+mj-lt"/>
              </a:rPr>
              <a:t>A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hypothesis</a:t>
            </a:r>
            <a:r>
              <a:rPr lang="en-US" sz="2200" b="1" dirty="0" smtClean="0">
                <a:latin typeface="+mj-lt"/>
              </a:rPr>
              <a:t> is a possible explanation for a set of observations or an answer to a scientific question.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200" b="1" dirty="0" smtClean="0"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latin typeface="+mj-lt"/>
              </a:rPr>
              <a:t>A hypothesis must be </a:t>
            </a:r>
            <a:r>
              <a:rPr lang="en-US" sz="2200" b="1" dirty="0" smtClean="0">
                <a:latin typeface="+mj-lt"/>
              </a:rPr>
              <a:t>testable and research is usually done before a hypothesis is formed.</a:t>
            </a:r>
            <a:endParaRPr lang="en-US" sz="2200" b="1" dirty="0" smtClean="0"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200" b="1" i="1" u="sng" dirty="0" smtClean="0"/>
              <a:t>Hypothesis Formula: If-Then-Because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2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temperature is higher outside </a:t>
            </a:r>
            <a:r>
              <a:rPr lang="en-US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crickets will chirp more </a:t>
            </a:r>
            <a:r>
              <a:rPr lang="en-US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respond to hotter weather.”</a:t>
            </a:r>
          </a:p>
          <a:p>
            <a:pPr eaLnBrk="1" hangingPunct="1">
              <a:defRPr/>
            </a:pPr>
            <a:endParaRPr lang="en-US" sz="2200" dirty="0" smtClean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1" descr="File002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 rot="10800000">
            <a:off x="533400" y="2362200"/>
            <a:ext cx="4648200" cy="3067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an Experiment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800600" y="2362200"/>
            <a:ext cx="3962400" cy="3352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latin typeface="+mj-lt"/>
              </a:rPr>
              <a:t>	</a:t>
            </a:r>
            <a:r>
              <a:rPr lang="en-US" sz="2800" b="1" dirty="0" smtClean="0">
                <a:latin typeface="+mj-lt"/>
              </a:rPr>
              <a:t>After you state your hypothesis, you are ready to design an experiment to test it.</a:t>
            </a:r>
            <a:endParaRPr lang="en-US" sz="1800" b="1" dirty="0" smtClean="0">
              <a:latin typeface="+mj-lt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cuments and Settings\HP_Owner\Local Settings\Temporary Internet Files\Content.IE5\NK0BE63G\MC9004380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an Experiment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066800" y="16002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2800" b="1"/>
              <a:t>Controlling Variables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37338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To test your hypothesis you will need to observe crickets at different temperatures. All other variables need to remain exactly the same. Remember, a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variable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is any factor that can change in an experiment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24384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1600">
                <a:solidFill>
                  <a:schemeClr val="tx2"/>
                </a:solidFill>
              </a:rPr>
              <a:t>What are some of the variables in this experiment?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953000" y="3124200"/>
            <a:ext cx="36576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HP_Owner\Local Settings\Temporary Internet Files\Content.IE5\NK0BE63G\MC9004380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an Experiment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066800" y="16002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2800" b="1"/>
              <a:t>Controlling Variables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3505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The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manipulated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(or independent)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variable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is the one variable that you will change on purpose to test your hypothesis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2370138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1600">
                <a:solidFill>
                  <a:schemeClr val="tx2"/>
                </a:solidFill>
              </a:rPr>
              <a:t>What is the manipulated (independent) variable in this experiment?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953000" y="3275013"/>
            <a:ext cx="36576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HP_Owner\Local Settings\Temporary Internet Files\Content.IE5\NK0BE63G\MC9004380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an Experiment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066800" y="16002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2800" b="1"/>
              <a:t>Controlling Variables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33528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The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responding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(or dependent)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variable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is the one variable that changes because you changed </a:t>
            </a: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the </a:t>
            </a:r>
            <a:r>
              <a:rPr lang="en-US" sz="2400" b="1" smtClean="0">
                <a:solidFill>
                  <a:schemeClr val="tx2"/>
                </a:solidFill>
                <a:latin typeface="Arial" charset="0"/>
              </a:rPr>
              <a:t>manipulated (independent</a:t>
            </a: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)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variable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24384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1600">
                <a:solidFill>
                  <a:schemeClr val="tx2"/>
                </a:solidFill>
              </a:rPr>
              <a:t>What is the responding (dependent) variable in this experiment?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953000" y="3124200"/>
            <a:ext cx="36576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0026.jpg"/>
          <p:cNvPicPr>
            <a:picLocks noChangeAspect="1"/>
          </p:cNvPicPr>
          <p:nvPr/>
        </p:nvPicPr>
        <p:blipFill>
          <a:blip r:embed="rId3" cstate="print"/>
          <a:srcRect l="5837" t="46694"/>
          <a:stretch>
            <a:fillRect/>
          </a:stretch>
        </p:blipFill>
        <p:spPr>
          <a:xfrm rot="16200000">
            <a:off x="680483" y="2585484"/>
            <a:ext cx="382063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85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 &amp; Interpreting Data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066800" y="16002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2800" b="1"/>
              <a:t>Organizing your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2514600"/>
            <a:ext cx="36576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Before you begin your experiment you should create a table to record your data. Remember that </a:t>
            </a:r>
            <a:r>
              <a:rPr lang="en-US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data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are the facts, figures and other evidence gathered through observation</a:t>
            </a: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 rot="-367040">
            <a:off x="1350963" y="4260850"/>
            <a:ext cx="2684462" cy="160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0026.jpg"/>
          <p:cNvPicPr>
            <a:picLocks noChangeAspect="1"/>
          </p:cNvPicPr>
          <p:nvPr/>
        </p:nvPicPr>
        <p:blipFill>
          <a:blip r:embed="rId3" cstate="print"/>
          <a:srcRect l="50420" t="46694"/>
          <a:stretch>
            <a:fillRect/>
          </a:stretch>
        </p:blipFill>
        <p:spPr>
          <a:xfrm rot="16200000">
            <a:off x="2286002" y="-533402"/>
            <a:ext cx="4572000" cy="7620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>en-us</Markets>
    <AppVer xmlns="145c5697-5eb5-440b-b2f1-a8273fb59250" xsi:nil="true"/>
    <AuthoringAssetId xmlns="145c5697-5eb5-440b-b2f1-a8273fb59250">TP001018373</AuthoringAssetId>
    <AssetId xmlns="145c5697-5eb5-440b-b2f1-a8273fb59250">TS001018373</AssetId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F37E49-6B07-4FC3-97E5-D035C5E2CA0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E52C38AE-E61D-4EA4-ADA8-C108C5F79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C03139B-E9E0-4900-BAA8-DB19D7C384B4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45c5697-5eb5-440b-b2f1-a8273fb59250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D89E911D-45FC-402D-9578-16D86303ED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1498</TotalTime>
  <Words>503</Words>
  <Application>Microsoft Office PowerPoint</Application>
  <PresentationFormat>On-screen Show (4:3)</PresentationFormat>
  <Paragraphs>75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Verdana</vt:lpstr>
      <vt:lpstr>Wingdings</vt:lpstr>
      <vt:lpstr>Echo</vt:lpstr>
      <vt:lpstr>Scientific Inquiry</vt:lpstr>
      <vt:lpstr>Problem or Observation</vt:lpstr>
      <vt:lpstr>Developing a Hypothesis</vt:lpstr>
      <vt:lpstr>Designing an Experiment</vt:lpstr>
      <vt:lpstr>Designing an Experiment</vt:lpstr>
      <vt:lpstr>Designing an Experiment</vt:lpstr>
      <vt:lpstr>Designing an Experiment</vt:lpstr>
      <vt:lpstr>Collecting &amp; Interpreting Data</vt:lpstr>
      <vt:lpstr>PowerPoint Presentation</vt:lpstr>
      <vt:lpstr>Collecting &amp; Interpreting Data</vt:lpstr>
      <vt:lpstr>Collecting &amp; Interpreting Data</vt:lpstr>
      <vt:lpstr>Analysis</vt:lpstr>
      <vt:lpstr>Drawing Conclusions</vt:lpstr>
      <vt:lpstr>Drawing Conclusions</vt:lpstr>
      <vt:lpstr>The Nature of Inquiry</vt:lpstr>
      <vt:lpstr>The Nature of Inquiry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fair project presentation</dc:title>
  <dc:creator>Microsoft Corporation</dc:creator>
  <cp:lastModifiedBy>Joni Myres</cp:lastModifiedBy>
  <cp:revision>61</cp:revision>
  <cp:lastPrinted>2013-09-10T15:58:41Z</cp:lastPrinted>
  <dcterms:created xsi:type="dcterms:W3CDTF">2001-05-30T04:56:59Z</dcterms:created>
  <dcterms:modified xsi:type="dcterms:W3CDTF">2016-09-05T23:10:25Z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gNumber">
    <vt:lpwstr>498508L</vt:lpwstr>
  </property>
  <property fmtid="{D5CDD505-2E9C-101B-9397-08002B2CF9AE}" pid="3" name="TPInstallLocation">
    <vt:lpwstr>{My Templates}</vt:lpwstr>
  </property>
  <property fmtid="{D5CDD505-2E9C-101B-9397-08002B2CF9AE}" pid="4" name="PrimaryImageGen">
    <vt:lpwstr>1</vt:lpwstr>
  </property>
  <property fmtid="{D5CDD505-2E9C-101B-9397-08002B2CF9AE}" pid="5" name="display_urn:schemas-microsoft-com:office:office#APAuthor">
    <vt:lpwstr>REDMOND\cynvey</vt:lpwstr>
  </property>
  <property fmtid="{D5CDD505-2E9C-101B-9397-08002B2CF9AE}" pid="6" name="APAuthor">
    <vt:lpwstr>191</vt:lpwstr>
  </property>
  <property fmtid="{D5CDD505-2E9C-101B-9397-08002B2CF9AE}" pid="7" name="Milestone">
    <vt:lpwstr>Continuous</vt:lpwstr>
  </property>
  <property fmtid="{D5CDD505-2E9C-101B-9397-08002B2CF9AE}" pid="8" name="TPAppVersion">
    <vt:lpwstr>11</vt:lpwstr>
  </property>
  <property fmtid="{D5CDD505-2E9C-101B-9397-08002B2CF9AE}" pid="9" name="TPCommandLine">
    <vt:lpwstr>{PP} /n {FilePath}</vt:lpwstr>
  </property>
  <property fmtid="{D5CDD505-2E9C-101B-9397-08002B2CF9AE}" pid="10" name="IsSearchable">
    <vt:lpwstr>0</vt:lpwstr>
  </property>
  <property fmtid="{D5CDD505-2E9C-101B-9397-08002B2CF9AE}" pid="11" name="NumericId">
    <vt:lpwstr>-1.00000000000000</vt:lpwstr>
  </property>
  <property fmtid="{D5CDD505-2E9C-101B-9397-08002B2CF9AE}" pid="12" name="PublishTargets">
    <vt:lpwstr>OfficeOnline</vt:lpwstr>
  </property>
  <property fmtid="{D5CDD505-2E9C-101B-9397-08002B2CF9AE}" pid="13" name="TPLaunchHelpLinkType">
    <vt:lpwstr>Template</vt:lpwstr>
  </property>
  <property fmtid="{D5CDD505-2E9C-101B-9397-08002B2CF9AE}" pid="14" name="TPFriendlyName">
    <vt:lpwstr>Science fair project presentation</vt:lpwstr>
  </property>
  <property fmtid="{D5CDD505-2E9C-101B-9397-08002B2CF9AE}" pid="15" name="display_urn:schemas-microsoft-com:office:office#APEditor">
    <vt:lpwstr>REDMOND\v-luannv</vt:lpwstr>
  </property>
  <property fmtid="{D5CDD505-2E9C-101B-9397-08002B2CF9AE}" pid="16" name="APEditor">
    <vt:lpwstr>92</vt:lpwstr>
  </property>
  <property fmtid="{D5CDD505-2E9C-101B-9397-08002B2CF9AE}" pid="17" name="Provider">
    <vt:lpwstr>EY006220130</vt:lpwstr>
  </property>
  <property fmtid="{D5CDD505-2E9C-101B-9397-08002B2CF9AE}" pid="18" name="SourceTitle">
    <vt:lpwstr>Science fair project presentation</vt:lpwstr>
  </property>
  <property fmtid="{D5CDD505-2E9C-101B-9397-08002B2CF9AE}" pid="19" name="TPApplication">
    <vt:lpwstr>PowerPoint</vt:lpwstr>
  </property>
  <property fmtid="{D5CDD505-2E9C-101B-9397-08002B2CF9AE}" pid="20" name="TPLaunchHelpLink">
    <vt:lpwstr/>
  </property>
  <property fmtid="{D5CDD505-2E9C-101B-9397-08002B2CF9AE}" pid="21" name="OpenTemplate">
    <vt:lpwstr>1</vt:lpwstr>
  </property>
  <property fmtid="{D5CDD505-2E9C-101B-9397-08002B2CF9AE}" pid="22" name="UACurrentWords">
    <vt:lpwstr>0</vt:lpwstr>
  </property>
  <property fmtid="{D5CDD505-2E9C-101B-9397-08002B2CF9AE}" pid="23" name="UALocRecommendation">
    <vt:lpwstr>Localize</vt:lpwstr>
  </property>
  <property fmtid="{D5CDD505-2E9C-101B-9397-08002B2CF9AE}" pid="24" name="Applications">
    <vt:lpwstr>184;#Office 2000;#182;#Office XP;#64;#PowerPoint 2003;#79;#Template 12;#65;#Microsoft Office PowerPoint 2007</vt:lpwstr>
  </property>
  <property fmtid="{D5CDD505-2E9C-101B-9397-08002B2CF9AE}" pid="25" name="TemplateStatus">
    <vt:lpwstr>Complete</vt:lpwstr>
  </property>
  <property fmtid="{D5CDD505-2E9C-101B-9397-08002B2CF9AE}" pid="26" name="ContentTypeId">
    <vt:lpwstr>0x0101006025706CF4CD034688BEBAE97A2E701D020200C3831ACA17D8814887A164412888521E</vt:lpwstr>
  </property>
  <property fmtid="{D5CDD505-2E9C-101B-9397-08002B2CF9AE}" pid="27" name="IsDeleted">
    <vt:lpwstr>0</vt:lpwstr>
  </property>
  <property fmtid="{D5CDD505-2E9C-101B-9397-08002B2CF9AE}" pid="28" name="ShowIn">
    <vt:lpwstr>Show everywhere</vt:lpwstr>
  </property>
  <property fmtid="{D5CDD505-2E9C-101B-9397-08002B2CF9AE}" pid="29" name="UANotes">
    <vt:lpwstr>LEGACY FROM TOW. Assigned to Luann for retrofit pass. SEO Pilot 2008, seasonal</vt:lpwstr>
  </property>
  <property fmtid="{D5CDD505-2E9C-101B-9397-08002B2CF9AE}" pid="30" name="PublishStatusLookup">
    <vt:lpwstr>258683</vt:lpwstr>
  </property>
  <property fmtid="{D5CDD505-2E9C-101B-9397-08002B2CF9AE}" pid="31" name="TPClientViewer">
    <vt:lpwstr>Microsoft Office PowerPoint</vt:lpwstr>
  </property>
  <property fmtid="{D5CDD505-2E9C-101B-9397-08002B2CF9AE}" pid="32" name="TPComponent">
    <vt:lpwstr>PPTFiles</vt:lpwstr>
  </property>
  <property fmtid="{D5CDD505-2E9C-101B-9397-08002B2CF9AE}" pid="33" name="TPNamespace">
    <vt:lpwstr>POWERPNT</vt:lpwstr>
  </property>
  <property fmtid="{D5CDD505-2E9C-101B-9397-08002B2CF9AE}" pid="34" name="APTrustLevel">
    <vt:lpwstr>1.00000000000000</vt:lpwstr>
  </property>
  <property fmtid="{D5CDD505-2E9C-101B-9397-08002B2CF9AE}" pid="35" name="TrustLevel">
    <vt:lpwstr>Microsoft Managed Content</vt:lpwstr>
  </property>
  <property fmtid="{D5CDD505-2E9C-101B-9397-08002B2CF9AE}" pid="36" name="Content Type">
    <vt:lpwstr>OOFile</vt:lpwstr>
  </property>
</Properties>
</file>