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4" r:id="rId15"/>
    <p:sldId id="282" r:id="rId16"/>
    <p:sldId id="283" r:id="rId17"/>
    <p:sldId id="275" r:id="rId18"/>
    <p:sldId id="284" r:id="rId19"/>
    <p:sldId id="285" r:id="rId20"/>
    <p:sldId id="276" r:id="rId21"/>
    <p:sldId id="273" r:id="rId22"/>
    <p:sldId id="277" r:id="rId23"/>
    <p:sldId id="287" r:id="rId24"/>
    <p:sldId id="286" r:id="rId25"/>
    <p:sldId id="288" r:id="rId26"/>
    <p:sldId id="299" r:id="rId27"/>
    <p:sldId id="289" r:id="rId28"/>
    <p:sldId id="290" r:id="rId29"/>
    <p:sldId id="278" r:id="rId30"/>
    <p:sldId id="279" r:id="rId31"/>
    <p:sldId id="291" r:id="rId32"/>
    <p:sldId id="280" r:id="rId33"/>
    <p:sldId id="281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852936-1F88-41E4-ADD4-EC9E4971A79F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12AF6B-67B4-439D-BC7C-98944653C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1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B1AA-331B-4B01-8C8B-6888269F07BD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0D54BA2-B6E3-41C5-9FBD-1AD052CF0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3A6E-8C5C-40DC-B18C-2ED65C6EACB9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0172-7146-407A-A477-9F87B2F1E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5A8D-1A5B-4058-A215-50835C5CB070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756B6-25AC-4A5C-BAEE-168BA6933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726BC4-2CE8-420D-92F4-390A370921B9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C39420-F6F7-457A-A6B7-5E4E1008F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12A3-B295-4094-A08C-FB979FFA61A4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0BF40B6-B4FF-49E9-97B0-F5A455A1E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7083-91AE-41B8-88B4-08D12CBBEC48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089B3-3E27-4651-B3CD-CCDB3F492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1D78-112A-4F45-BD8B-1DBA5AAD979B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AA9F3-C962-4F2F-98B0-E8BE16241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3622DF-EBDE-480D-94E1-42F99C647A41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FBDE5-4160-461E-BF34-88800C8FEF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57CF-438E-4B86-897D-4A13101C6866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557C-0201-465A-BE3B-43E2FD878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A442C6-126F-4CFA-93B7-28B495982308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AC637D-7B8B-4438-B8BD-EE77851036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991BE1-54AA-4746-9F9C-17CBAA3A1EB0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98D745-8FD7-420A-89AE-E5329E4EA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A266AA-C581-4200-A2A3-A2A3CBFFB46D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5C074D34-6A8E-4F0A-B17D-09EEBFA7A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0" r:id="rId4"/>
    <p:sldLayoutId id="2147483951" r:id="rId5"/>
    <p:sldLayoutId id="2147483958" r:id="rId6"/>
    <p:sldLayoutId id="2147483952" r:id="rId7"/>
    <p:sldLayoutId id="2147483959" r:id="rId8"/>
    <p:sldLayoutId id="2147483960" r:id="rId9"/>
    <p:sldLayoutId id="2147483953" r:id="rId10"/>
    <p:sldLayoutId id="2147483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2590800"/>
            <a:ext cx="61722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A Common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long?</a:t>
            </a:r>
          </a:p>
        </p:txBody>
      </p:sp>
      <p:pic>
        <p:nvPicPr>
          <p:cNvPr id="17412" name="Picture 2" descr="C:\Documents and Settings\ab019571\Local Settings\Temporary Internet Files\Content.IE5\KIY4GPJR\MP900049557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154" r="8333" b="19060"/>
          <a:stretch>
            <a:fillRect/>
          </a:stretch>
        </p:blipFill>
        <p:spPr bwMode="auto">
          <a:xfrm rot="1425538">
            <a:off x="500063" y="1489075"/>
            <a:ext cx="6529387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Big R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87778" r="33333"/>
          <a:stretch>
            <a:fillRect/>
          </a:stretch>
        </p:blipFill>
        <p:spPr bwMode="auto">
          <a:xfrm>
            <a:off x="228600" y="3352800"/>
            <a:ext cx="864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long?</a:t>
            </a:r>
          </a:p>
        </p:txBody>
      </p:sp>
      <p:pic>
        <p:nvPicPr>
          <p:cNvPr id="18435" name="Picture 2" descr="C:\Documents and Settings\ab019571\Local Settings\Temporary Internet Files\Content.IE5\KIY4GPJR\MP900049557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154" r="83212" b="19060"/>
          <a:stretch>
            <a:fillRect/>
          </a:stretch>
        </p:blipFill>
        <p:spPr bwMode="auto">
          <a:xfrm rot="1425538">
            <a:off x="2254250" y="-2303463"/>
            <a:ext cx="1771650" cy="57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Big R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87778" r="93842"/>
          <a:stretch>
            <a:fillRect/>
          </a:stretch>
        </p:blipFill>
        <p:spPr bwMode="auto">
          <a:xfrm>
            <a:off x="1377950" y="3333750"/>
            <a:ext cx="15986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rot="5400000" flipH="1" flipV="1">
            <a:off x="895351" y="2657475"/>
            <a:ext cx="1185862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7163" y="1814513"/>
            <a:ext cx="3819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/>
              <a:t>Make sure the object is lined up with the first line NOT the end of the ruler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504950" y="2049463"/>
            <a:ext cx="2476500" cy="3698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long?</a:t>
            </a:r>
          </a:p>
        </p:txBody>
      </p:sp>
      <p:pic>
        <p:nvPicPr>
          <p:cNvPr id="19459" name="Picture 2" descr="C:\Documents and Settings\ab019571\Local Settings\Temporary Internet Files\Content.IE5\KIY4GPJR\MP900049557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9" t="22154" r="8333" b="19060"/>
          <a:stretch>
            <a:fillRect/>
          </a:stretch>
        </p:blipFill>
        <p:spPr bwMode="auto">
          <a:xfrm rot="1146133">
            <a:off x="4911725" y="1725613"/>
            <a:ext cx="21304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 descr="Big R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87778" r="43469"/>
          <a:stretch>
            <a:fillRect/>
          </a:stretch>
        </p:blipFill>
        <p:spPr bwMode="auto">
          <a:xfrm>
            <a:off x="5627688" y="2849563"/>
            <a:ext cx="29559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 rot="16200000" flipV="1">
            <a:off x="6851650" y="1979613"/>
            <a:ext cx="1636713" cy="7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0988" y="1238250"/>
            <a:ext cx="52943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Look at the end of the pencil. What is the closest centimeter number to the end of the object that is SHORTER than the object?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30850" y="1504950"/>
            <a:ext cx="2124075" cy="142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6363" y="2792413"/>
            <a:ext cx="311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 centimeters</a:t>
            </a:r>
          </a:p>
        </p:txBody>
      </p:sp>
      <p:sp>
        <p:nvSpPr>
          <p:cNvPr id="19" name="Oval 18"/>
          <p:cNvSpPr/>
          <p:nvPr/>
        </p:nvSpPr>
        <p:spPr>
          <a:xfrm>
            <a:off x="6902450" y="3038475"/>
            <a:ext cx="588963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62438" y="3067050"/>
            <a:ext cx="2581275" cy="2222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5400000" flipV="1">
            <a:off x="7258050" y="3143251"/>
            <a:ext cx="365125" cy="603250"/>
          </a:xfrm>
          <a:prstGeom prst="rightBrace">
            <a:avLst>
              <a:gd name="adj1" fmla="val 14785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6375" y="3348038"/>
            <a:ext cx="533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Count the number of millimeters between 16 and the end of the pencil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08100" y="4581525"/>
            <a:ext cx="311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 millimeters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016375" y="3643313"/>
            <a:ext cx="3387725" cy="12144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 animBg="1"/>
      <p:bldP spid="19" grpId="1" animBg="1"/>
      <p:bldP spid="19" grpId="2" animBg="1"/>
      <p:bldP spid="34" grpId="0" animBg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long?</a:t>
            </a:r>
          </a:p>
        </p:txBody>
      </p:sp>
      <p:pic>
        <p:nvPicPr>
          <p:cNvPr id="20483" name="Picture 2" descr="C:\Documents and Settings\ab019571\Local Settings\Temporary Internet Files\Content.IE5\KIY4GPJR\MP900049557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154" r="8333" b="19060"/>
          <a:stretch>
            <a:fillRect/>
          </a:stretch>
        </p:blipFill>
        <p:spPr bwMode="auto">
          <a:xfrm rot="1425538">
            <a:off x="484188" y="1500188"/>
            <a:ext cx="648811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Big Ru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87778" r="33333"/>
          <a:stretch>
            <a:fillRect/>
          </a:stretch>
        </p:blipFill>
        <p:spPr bwMode="auto">
          <a:xfrm>
            <a:off x="228600" y="3352800"/>
            <a:ext cx="8645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rot="5400000" flipH="1" flipV="1">
            <a:off x="-296862" y="27051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6626225" y="2754313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0138" y="1927225"/>
            <a:ext cx="3111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 centimeters and 6 millimeters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063" y="2109788"/>
            <a:ext cx="4306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16.6 centimeters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4038" y="2462213"/>
            <a:ext cx="1592262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95275" y="2419350"/>
            <a:ext cx="1931988" cy="142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286000" y="2590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Metric System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Volume</a:t>
            </a:r>
            <a:endParaRPr lang="en-US" sz="4800" b="1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smtClean="0"/>
              <a:t>The amount of space an object takes up</a:t>
            </a:r>
          </a:p>
          <a:p>
            <a:r>
              <a:rPr lang="en-US" sz="2800" smtClean="0"/>
              <a:t>The basic unit of Volume in the Metric (SI) system is the LITER (L)</a:t>
            </a:r>
          </a:p>
          <a:p>
            <a:r>
              <a:rPr lang="en-US" sz="2800" smtClean="0"/>
              <a:t>Everything has a volume</a:t>
            </a:r>
          </a:p>
          <a:p>
            <a:pPr lvl="1"/>
            <a:r>
              <a:rPr lang="en-US" sz="2400" smtClean="0"/>
              <a:t>Solids</a:t>
            </a:r>
          </a:p>
          <a:p>
            <a:pPr lvl="1"/>
            <a:r>
              <a:rPr lang="en-US" sz="2400" smtClean="0"/>
              <a:t>Liquids</a:t>
            </a:r>
          </a:p>
          <a:p>
            <a:pPr lvl="1"/>
            <a:r>
              <a:rPr lang="en-US" sz="2400" smtClean="0"/>
              <a:t>gases</a:t>
            </a:r>
          </a:p>
        </p:txBody>
      </p:sp>
      <p:pic>
        <p:nvPicPr>
          <p:cNvPr id="24580" name="Picture 2" descr="C:\Documents and Settings\ab019571\Local Settings\Temporary Internet Files\Content.IE5\KIY4GPJR\MP9004447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2833688"/>
            <a:ext cx="17272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Documents and Settings\ab019571\Local Settings\Temporary Internet Files\Content.IE5\KIY4GPJR\MP9001779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4156075"/>
            <a:ext cx="27082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C:\Documents and Settings\ab019571\Local Settings\Temporary Internet Files\Content.IE5\MA1YSMPL\MP9004073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867150"/>
            <a:ext cx="1627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ile001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5"/>
          <a:stretch>
            <a:fillRect/>
          </a:stretch>
        </p:blipFill>
        <p:spPr>
          <a:xfrm>
            <a:off x="3627438" y="1249363"/>
            <a:ext cx="4529137" cy="528955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3598863" y="3241675"/>
            <a:ext cx="890587" cy="330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38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 smtClean="0"/>
              <a:t>Volume of Regular Solids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7050" y="1966913"/>
            <a:ext cx="3157538" cy="54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25cm </a:t>
            </a:r>
            <a:r>
              <a:rPr lang="en-US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6cm</a:t>
            </a:r>
            <a:r>
              <a:rPr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763" y="2646363"/>
            <a:ext cx="3159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3000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338" y="2652713"/>
            <a:ext cx="1074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213" y="4160838"/>
            <a:ext cx="430688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Cm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1mL</a:t>
            </a:r>
          </a:p>
          <a:p>
            <a:pPr algn="ctr">
              <a:defRPr/>
            </a:pP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Cubic Centimeter Equals 1 Milliliter </a:t>
            </a:r>
            <a:endParaRPr lang="en-US" sz="32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363" y="1544638"/>
            <a:ext cx="3159125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    </a:t>
            </a:r>
            <a:r>
              <a:rPr lang="en-US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W</a:t>
            </a:r>
            <a:r>
              <a:rPr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</a:t>
            </a:r>
            <a:r>
              <a:rPr lang="en-US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771525" y="771525"/>
            <a:ext cx="7215188" cy="5743575"/>
            <a:chOff x="2012950" y="2111375"/>
            <a:chExt cx="4216400" cy="3321050"/>
          </a:xfrm>
        </p:grpSpPr>
        <p:pic>
          <p:nvPicPr>
            <p:cNvPr id="26628" name="Picture 4" descr="File0014.jpg"/>
            <p:cNvPicPr>
              <a:picLocks noChangeAspect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53"/>
            <a:stretch>
              <a:fillRect/>
            </a:stretch>
          </p:blipFill>
          <p:spPr bwMode="auto">
            <a:xfrm>
              <a:off x="2012950" y="2111375"/>
              <a:ext cx="4144963" cy="332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686645" y="2171958"/>
              <a:ext cx="542705" cy="742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Volume of Liquids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nglemenisc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1562100"/>
            <a:ext cx="6858000" cy="5113338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Reading a Meniscus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8676" name="Picture 5" descr="00322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Standard Measurement System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The Metric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3657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More than 200 years ago, most countries used their own measurement systems.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In the 1790’s French scientists created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System</a:t>
            </a:r>
            <a:r>
              <a:rPr lang="en-US" dirty="0" smtClean="0"/>
              <a:t>—a measurement system based on the number 10.</a:t>
            </a:r>
            <a:endParaRPr lang="en-US" dirty="0"/>
          </a:p>
        </p:txBody>
      </p:sp>
      <p:pic>
        <p:nvPicPr>
          <p:cNvPr id="1027" name="Picture 3" descr="C:\Documents and Settings\HP_Owner\Local Settings\Temporary Internet Files\Content.IE5\MZEI4ZSC\MP900401139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3444180" cy="4306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ile0008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r="1521"/>
          <a:stretch>
            <a:fillRect/>
          </a:stretch>
        </p:blipFill>
        <p:spPr bwMode="auto">
          <a:xfrm>
            <a:off x="363538" y="1714500"/>
            <a:ext cx="83375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8913" y="274638"/>
            <a:ext cx="87010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 smtClean="0"/>
              <a:t>Volume of Irregular Solids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6567488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and Weight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286000" y="2590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Metric System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smtClean="0"/>
              <a:t>A measure of the amount of matter an object contains</a:t>
            </a:r>
          </a:p>
          <a:p>
            <a:r>
              <a:rPr lang="en-US" sz="2800" smtClean="0"/>
              <a:t>The basic unit of mass in the Metric (SI) system is the KILOGRAM(Kg)</a:t>
            </a:r>
          </a:p>
          <a:p>
            <a:r>
              <a:rPr lang="en-US" sz="2800" smtClean="0"/>
              <a:t>Everything has mass</a:t>
            </a:r>
          </a:p>
          <a:p>
            <a:pPr lvl="1"/>
            <a:r>
              <a:rPr lang="en-US" sz="2400" smtClean="0"/>
              <a:t>Solids</a:t>
            </a:r>
          </a:p>
          <a:p>
            <a:pPr lvl="1"/>
            <a:r>
              <a:rPr lang="en-US" sz="2400" smtClean="0"/>
              <a:t>Liquids</a:t>
            </a:r>
          </a:p>
          <a:p>
            <a:pPr lvl="1"/>
            <a:r>
              <a:rPr lang="en-US" sz="2400" smtClean="0"/>
              <a:t>gases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Mass</a:t>
            </a:r>
            <a:endParaRPr lang="en-US" sz="4800" b="1" dirty="0"/>
          </a:p>
        </p:txBody>
      </p:sp>
      <p:pic>
        <p:nvPicPr>
          <p:cNvPr id="31748" name="Picture 2" descr="C:\Documents and Settings\ab019571\Local Settings\Temporary Internet Files\Content.IE5\KIY4GPJR\MP9004447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09913"/>
            <a:ext cx="17272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C:\Documents and Settings\ab019571\Local Settings\Temporary Internet Files\Content.IE5\KIY4GPJR\MP9001779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4432300"/>
            <a:ext cx="27082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 descr="C:\Documents and Settings\ab019571\Local Settings\Temporary Internet Files\Content.IE5\MA1YSMPL\MP9004073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4144963"/>
            <a:ext cx="16271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ab019571\Local Settings\Temporary Internet Files\Content.IE5\VMD2LCGL\MP9001827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5287" r="16016"/>
          <a:stretch>
            <a:fillRect/>
          </a:stretch>
        </p:blipFill>
        <p:spPr bwMode="auto">
          <a:xfrm>
            <a:off x="5829300" y="1428750"/>
            <a:ext cx="26336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7413" cy="4873625"/>
          </a:xfrm>
        </p:spPr>
        <p:txBody>
          <a:bodyPr/>
          <a:lstStyle/>
          <a:p>
            <a:r>
              <a:rPr lang="en-US" smtClean="0"/>
              <a:t>WEIGHT is the force of gravity acting on an object—how hard gravity pulls the object down</a:t>
            </a:r>
          </a:p>
          <a:p>
            <a:r>
              <a:rPr lang="en-US" smtClean="0"/>
              <a:t>Weight is often confused with mass but they measure different things</a:t>
            </a:r>
          </a:p>
          <a:p>
            <a:pPr lvl="1"/>
            <a:r>
              <a:rPr lang="en-US" smtClean="0"/>
              <a:t>MASS does not change with location—your mass is the same on Earth or the moon</a:t>
            </a:r>
          </a:p>
          <a:p>
            <a:pPr lvl="1"/>
            <a:r>
              <a:rPr lang="en-US" smtClean="0"/>
              <a:t>Weight changes with location—you weigh less on the moon than on Earth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Mass and Weight</a:t>
            </a:r>
            <a:endParaRPr lang="en-US" sz="4800" b="1" dirty="0"/>
          </a:p>
        </p:txBody>
      </p:sp>
      <p:pic>
        <p:nvPicPr>
          <p:cNvPr id="32773" name="Picture 3" descr="C:\Documents and Settings\ab019571\Local Settings\Temporary Internet Files\Content.IE5\VMD2LCGL\MP9004422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15759" r="22302" b="44408"/>
          <a:stretch>
            <a:fillRect/>
          </a:stretch>
        </p:blipFill>
        <p:spPr bwMode="auto">
          <a:xfrm>
            <a:off x="5157788" y="4071938"/>
            <a:ext cx="21288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 noGrp="1"/>
          </p:cNvGrpSpPr>
          <p:nvPr/>
        </p:nvGrpSpPr>
        <p:grpSpPr bwMode="auto">
          <a:xfrm>
            <a:off x="600075" y="1600200"/>
            <a:ext cx="7858125" cy="4873625"/>
            <a:chOff x="1510621" y="2059619"/>
            <a:chExt cx="6990335" cy="3231471"/>
          </a:xfrm>
        </p:grpSpPr>
        <p:pic>
          <p:nvPicPr>
            <p:cNvPr id="33796" name="Picture 4" descr="File000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4F2"/>
                </a:clrFrom>
                <a:clrTo>
                  <a:srgbClr val="F5F4F2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621" y="2159757"/>
              <a:ext cx="6990335" cy="31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36687" y="2059619"/>
              <a:ext cx="1393830" cy="318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Triple Beam Balance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844990">
            <a:off x="5389342" y="3700464"/>
            <a:ext cx="3211734" cy="1930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71475" y="1598998"/>
            <a:ext cx="8215313" cy="1671638"/>
          </a:xfrm>
        </p:spPr>
        <p:txBody>
          <a:bodyPr/>
          <a:lstStyle/>
          <a:p>
            <a:r>
              <a:rPr lang="en-US" sz="2000" dirty="0" smtClean="0"/>
              <a:t>Make sure the balance is “zeroed out”</a:t>
            </a:r>
          </a:p>
          <a:p>
            <a:r>
              <a:rPr lang="en-US" sz="2000" dirty="0" smtClean="0"/>
              <a:t>Always place the object in the </a:t>
            </a:r>
            <a:r>
              <a:rPr lang="en-US" sz="2000" b="1" dirty="0" smtClean="0"/>
              <a:t>CENTER</a:t>
            </a:r>
            <a:r>
              <a:rPr lang="en-US" sz="2000" dirty="0" smtClean="0"/>
              <a:t> of the pan</a:t>
            </a:r>
          </a:p>
          <a:p>
            <a:r>
              <a:rPr lang="en-US" sz="2000" dirty="0" smtClean="0"/>
              <a:t>Move the </a:t>
            </a:r>
            <a:r>
              <a:rPr lang="en-US" sz="2000" b="1" dirty="0" smtClean="0"/>
              <a:t>BIGGEST</a:t>
            </a:r>
            <a:r>
              <a:rPr lang="en-US" sz="2000" dirty="0" smtClean="0"/>
              <a:t> rider first, one notch at a time until the pointer sinks below zero. Move the rider back one notch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Triple Beam Balance</a:t>
            </a:r>
            <a:endParaRPr lang="en-US" sz="4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1475" y="3014663"/>
            <a:ext cx="4900613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000" dirty="0">
                <a:latin typeface="+mn-lt"/>
              </a:rPr>
              <a:t>Move the </a:t>
            </a:r>
            <a:r>
              <a:rPr lang="en-US" sz="2000" b="1" dirty="0">
                <a:latin typeface="+mn-lt"/>
              </a:rPr>
              <a:t>NEXT BIGGEST </a:t>
            </a:r>
            <a:r>
              <a:rPr lang="en-US" sz="2000" dirty="0">
                <a:latin typeface="+mn-lt"/>
              </a:rPr>
              <a:t>rider, one notch at a time until the pointer sinks below zero. Move the rider back one notch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000" dirty="0">
                <a:latin typeface="+mn-lt"/>
              </a:rPr>
              <a:t>Move the </a:t>
            </a:r>
            <a:r>
              <a:rPr lang="en-US" sz="2000" b="1" dirty="0">
                <a:latin typeface="+mn-lt"/>
              </a:rPr>
              <a:t>SMALLEST</a:t>
            </a:r>
            <a:r>
              <a:rPr lang="en-US" sz="2000" dirty="0">
                <a:latin typeface="+mn-lt"/>
              </a:rPr>
              <a:t> rider one notch at a time until the pointer balances at zero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000" dirty="0">
                <a:latin typeface="+mn-lt"/>
              </a:rPr>
              <a:t>Add up the amounts shown on the riders to find the mass of the object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Zeroing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triple beam balances are hard to zero out</a:t>
            </a:r>
          </a:p>
          <a:p>
            <a:r>
              <a:rPr lang="en-US" dirty="0" smtClean="0"/>
              <a:t>What you can try instead:</a:t>
            </a:r>
          </a:p>
          <a:p>
            <a:pPr lvl="1"/>
            <a:r>
              <a:rPr lang="en-US" dirty="0" smtClean="0"/>
              <a:t>Start with all the riders set in their grooves at zero</a:t>
            </a:r>
          </a:p>
          <a:p>
            <a:pPr lvl="1"/>
            <a:r>
              <a:rPr lang="en-US" dirty="0" smtClean="0"/>
              <a:t>With nothing in the pan, move the smallest rider one notch at a time until the pointer is at zero</a:t>
            </a:r>
          </a:p>
          <a:p>
            <a:pPr lvl="1"/>
            <a:r>
              <a:rPr lang="en-US" dirty="0" smtClean="0"/>
              <a:t>Record this number. It is your correction factor</a:t>
            </a:r>
          </a:p>
          <a:p>
            <a:pPr lvl="1"/>
            <a:r>
              <a:rPr lang="en-US" dirty="0" smtClean="0"/>
              <a:t>Conduct your measurements</a:t>
            </a:r>
          </a:p>
          <a:p>
            <a:pPr lvl="1"/>
            <a:r>
              <a:rPr lang="en-US" dirty="0" smtClean="0"/>
              <a:t>Subtract the correction factor from each measurement to get an accurate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Tripl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2371725" y="2371725"/>
            <a:ext cx="885825" cy="1042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1725" y="1181100"/>
            <a:ext cx="885825" cy="1042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10063" y="3538538"/>
            <a:ext cx="885825" cy="1042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5091907" y="3694906"/>
            <a:ext cx="317500" cy="900113"/>
          </a:xfrm>
          <a:prstGeom prst="rightBrace">
            <a:avLst>
              <a:gd name="adj1" fmla="val 1478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02163" y="5087938"/>
            <a:ext cx="12525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3088" y="5122863"/>
            <a:ext cx="1397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+ 50g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9575" y="5137150"/>
            <a:ext cx="1381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+ 4g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7225" y="5776913"/>
            <a:ext cx="246221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154.6 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4925" y="5157788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+ 0.6g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7" name="Content Placeholder 7" descr="Tripl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6618288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Density, Time &amp; Temperature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286000" y="2590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Metric System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Standard Measurement System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/>
              <a:t>The International System of Units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0" y="1676400"/>
            <a:ext cx="3657600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modern version of the metric system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Abbreviated </a:t>
            </a:r>
            <a:r>
              <a:rPr lang="en-US" i="1" dirty="0" smtClean="0"/>
              <a:t>SI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Measures: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Using</a:t>
            </a:r>
            <a:r>
              <a:rPr lang="en-US" i="1" dirty="0" smtClean="0"/>
              <a:t> SI </a:t>
            </a:r>
            <a:r>
              <a:rPr lang="en-US" dirty="0" smtClean="0"/>
              <a:t>allows scientists from all over the world to compare data and communicate about their results</a:t>
            </a:r>
            <a:endParaRPr lang="en-US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i="1" dirty="0"/>
          </a:p>
        </p:txBody>
      </p:sp>
      <p:pic>
        <p:nvPicPr>
          <p:cNvPr id="10244" name="Picture 2" descr="C:\Documents and Settings\HP_Owner\Local Settings\Temporary Internet Files\Content.IE5\25FZCZ7X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705">
            <a:off x="588963" y="2386013"/>
            <a:ext cx="406082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File001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598" t="2094" r="4144" b="2832"/>
          <a:stretch>
            <a:fillRect/>
          </a:stretch>
        </p:blipFill>
        <p:spPr bwMode="auto">
          <a:xfrm>
            <a:off x="5796828" y="2230582"/>
            <a:ext cx="2697782" cy="2812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Density</a:t>
            </a:r>
            <a:endParaRPr lang="en-US" sz="4800" b="1" dirty="0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97500" cy="4873625"/>
          </a:xfrm>
        </p:spPr>
        <p:txBody>
          <a:bodyPr/>
          <a:lstStyle/>
          <a:p>
            <a:r>
              <a:rPr lang="en-US" sz="2800" smtClean="0"/>
              <a:t>How much mass is contained in a given volume</a:t>
            </a:r>
          </a:p>
          <a:p>
            <a:r>
              <a:rPr lang="en-US" sz="2800" smtClean="0"/>
              <a:t>Density is LOVE</a:t>
            </a:r>
          </a:p>
          <a:p>
            <a:pPr lvl="1"/>
            <a:r>
              <a:rPr lang="en-US" sz="2500" smtClean="0"/>
              <a:t>Density equals mass divided by volume (</a:t>
            </a:r>
            <a:r>
              <a:rPr lang="en-US" sz="2500" b="1" smtClean="0"/>
              <a:t>D=m/V</a:t>
            </a:r>
            <a:r>
              <a:rPr lang="en-US" sz="2500" smtClean="0"/>
              <a:t>)</a:t>
            </a:r>
          </a:p>
          <a:p>
            <a:r>
              <a:rPr lang="en-US" sz="2800" smtClean="0"/>
              <a:t>Because density is not measured directly, but calculated, the units are a combination of the units used in the calculation (</a:t>
            </a:r>
            <a:r>
              <a:rPr lang="en-US" sz="2800" b="1" smtClean="0"/>
              <a:t>g/mL</a:t>
            </a:r>
            <a:r>
              <a:rPr lang="en-US" sz="2800" smtClean="0"/>
              <a:t> or </a:t>
            </a:r>
            <a:r>
              <a:rPr lang="en-US" sz="2800" b="1" smtClean="0"/>
              <a:t>g/cm</a:t>
            </a:r>
            <a:r>
              <a:rPr lang="en-US" sz="2800" b="1" baseline="30000" smtClean="0"/>
              <a:t>3</a:t>
            </a:r>
            <a:r>
              <a:rPr lang="en-US" sz="2800" smtClean="0"/>
              <a:t>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5"/>
          <p:cNvGrpSpPr>
            <a:grpSpLocks/>
          </p:cNvGrpSpPr>
          <p:nvPr/>
        </p:nvGrpSpPr>
        <p:grpSpPr bwMode="auto">
          <a:xfrm>
            <a:off x="5929313" y="1163638"/>
            <a:ext cx="2868612" cy="5486400"/>
            <a:chOff x="4101483" y="800798"/>
            <a:chExt cx="2104008" cy="4880911"/>
          </a:xfrm>
        </p:grpSpPr>
        <p:pic>
          <p:nvPicPr>
            <p:cNvPr id="39941" name="Picture 3" descr="File0010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" b="3641"/>
            <a:stretch>
              <a:fillRect/>
            </a:stretch>
          </p:blipFill>
          <p:spPr bwMode="auto">
            <a:xfrm rot="5400000">
              <a:off x="2757419" y="2224762"/>
              <a:ext cx="4872036" cy="202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01483" y="5414784"/>
              <a:ext cx="301570" cy="266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Comparing Densities</a:t>
            </a:r>
            <a:endParaRPr lang="en-US" sz="4800" b="1" dirty="0"/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"/>
          </p:nvPr>
        </p:nvSpPr>
        <p:spPr>
          <a:xfrm>
            <a:off x="484188" y="2001838"/>
            <a:ext cx="5514975" cy="3997325"/>
          </a:xfrm>
        </p:spPr>
        <p:txBody>
          <a:bodyPr/>
          <a:lstStyle/>
          <a:p>
            <a:r>
              <a:rPr lang="en-US" sz="3200" smtClean="0"/>
              <a:t>A bowling ball and a beach ball have about the same volume</a:t>
            </a:r>
          </a:p>
          <a:p>
            <a:r>
              <a:rPr lang="en-US" sz="3200" smtClean="0"/>
              <a:t>Which has the greater </a:t>
            </a:r>
            <a:r>
              <a:rPr lang="en-US" sz="3200" b="1" smtClean="0"/>
              <a:t>MASS</a:t>
            </a:r>
            <a:r>
              <a:rPr lang="en-US" sz="3200" smtClean="0"/>
              <a:t>?</a:t>
            </a:r>
          </a:p>
          <a:p>
            <a:r>
              <a:rPr lang="en-US" sz="3200" smtClean="0"/>
              <a:t>Which has the greater </a:t>
            </a:r>
            <a:r>
              <a:rPr lang="en-US" sz="3200" b="1" smtClean="0"/>
              <a:t>DENSITY</a:t>
            </a:r>
            <a:r>
              <a:rPr lang="en-US" sz="3200" smtClean="0"/>
              <a:t>?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6"/>
          <p:cNvGrpSpPr>
            <a:grpSpLocks/>
          </p:cNvGrpSpPr>
          <p:nvPr/>
        </p:nvGrpSpPr>
        <p:grpSpPr bwMode="auto">
          <a:xfrm>
            <a:off x="2433638" y="1768475"/>
            <a:ext cx="6323012" cy="3952875"/>
            <a:chOff x="2059619" y="1990077"/>
            <a:chExt cx="5007006" cy="2759476"/>
          </a:xfrm>
        </p:grpSpPr>
        <p:pic>
          <p:nvPicPr>
            <p:cNvPr id="40965" name="Picture 1" descr="File0012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6F5"/>
                </a:clrFrom>
                <a:clrTo>
                  <a:srgbClr val="F4F6F5">
                    <a:alpha val="0"/>
                  </a:srgbClr>
                </a:clrTo>
              </a:clrChang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245" y="2141220"/>
              <a:ext cx="4969510" cy="257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059619" y="2095359"/>
              <a:ext cx="2397278" cy="994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191651" y="2166285"/>
              <a:ext cx="540551" cy="43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568169" y="1990077"/>
              <a:ext cx="1240752" cy="43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95581" y="4493554"/>
              <a:ext cx="1071044" cy="255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Time</a:t>
            </a:r>
            <a:endParaRPr lang="en-US" sz="4800" b="1" dirty="0"/>
          </a:p>
        </p:txBody>
      </p:sp>
      <p:sp>
        <p:nvSpPr>
          <p:cNvPr id="40964" name="Content Placeholder 2"/>
          <p:cNvSpPr>
            <a:spLocks noGrp="1"/>
          </p:cNvSpPr>
          <p:nvPr>
            <p:ph sz="quarter" idx="1"/>
          </p:nvPr>
        </p:nvSpPr>
        <p:spPr>
          <a:xfrm>
            <a:off x="582613" y="1655763"/>
            <a:ext cx="5319712" cy="4873625"/>
          </a:xfrm>
        </p:spPr>
        <p:txBody>
          <a:bodyPr/>
          <a:lstStyle/>
          <a:p>
            <a:r>
              <a:rPr lang="en-US" sz="2800" smtClean="0"/>
              <a:t>The basic unit of time in the Metric (SI) system is the SECOND (s)</a:t>
            </a:r>
          </a:p>
          <a:p>
            <a:r>
              <a:rPr lang="en-US" sz="2800" smtClean="0"/>
              <a:t>Just like in the English system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File00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80975"/>
            <a:ext cx="28829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/>
              <a:t>Temperature</a:t>
            </a:r>
            <a:endParaRPr lang="en-US" sz="4800" b="1" dirty="0"/>
          </a:p>
        </p:txBody>
      </p:sp>
      <p:sp>
        <p:nvSpPr>
          <p:cNvPr id="41988" name="Content Placeholder 2"/>
          <p:cNvSpPr>
            <a:spLocks noGrp="1"/>
          </p:cNvSpPr>
          <p:nvPr>
            <p:ph sz="quarter" idx="1"/>
          </p:nvPr>
        </p:nvSpPr>
        <p:spPr>
          <a:xfrm>
            <a:off x="623888" y="1544638"/>
            <a:ext cx="4932362" cy="4873625"/>
          </a:xfrm>
        </p:spPr>
        <p:txBody>
          <a:bodyPr/>
          <a:lstStyle/>
          <a:p>
            <a:r>
              <a:rPr lang="en-US" smtClean="0"/>
              <a:t>A measure of the average motion of the particles in a substance</a:t>
            </a:r>
          </a:p>
          <a:p>
            <a:r>
              <a:rPr lang="en-US" smtClean="0"/>
              <a:t>In the Metric (SI) system temperature is measured in degrees KELVIN (K) but degrees CELCIUS (</a:t>
            </a:r>
            <a:r>
              <a:rPr lang="en-US" baseline="30000" smtClean="0"/>
              <a:t>o</a:t>
            </a:r>
            <a:r>
              <a:rPr lang="en-US" smtClean="0"/>
              <a:t>C) is also acceptable</a:t>
            </a:r>
          </a:p>
          <a:p>
            <a:r>
              <a:rPr lang="en-US" smtClean="0"/>
              <a:t>The Kelvin scale does not have negative numbers but the Celsius scale does</a:t>
            </a:r>
          </a:p>
          <a:p>
            <a:r>
              <a:rPr lang="en-US" smtClean="0"/>
              <a:t>0 K = -273</a:t>
            </a:r>
            <a:r>
              <a:rPr lang="en-US" sz="2000" baseline="30000" smtClean="0"/>
              <a:t> o</a:t>
            </a:r>
            <a:r>
              <a:rPr lang="en-US" sz="2000" smtClean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595313" y="1503363"/>
            <a:ext cx="6858000" cy="4873625"/>
          </a:xfrm>
        </p:spPr>
        <p:txBody>
          <a:bodyPr/>
          <a:lstStyle/>
          <a:p>
            <a:r>
              <a:rPr lang="en-US" smtClean="0"/>
              <a:t>To convert from Fahrenheit to Celsius:</a:t>
            </a:r>
          </a:p>
          <a:p>
            <a:pPr>
              <a:buFont typeface="Wingdings" panose="05000000000000000000" pitchFamily="2" charset="2"/>
              <a:buNone/>
            </a:pPr>
            <a:endParaRPr lang="en-US" smtClean="0"/>
          </a:p>
          <a:p>
            <a:pPr>
              <a:buFont typeface="Wingdings" panose="05000000000000000000" pitchFamily="2" charset="2"/>
              <a:buNone/>
            </a:pPr>
            <a:endParaRPr lang="en-US" sz="1000" smtClean="0"/>
          </a:p>
          <a:p>
            <a:r>
              <a:rPr lang="en-US" sz="2800" smtClean="0"/>
              <a:t> </a:t>
            </a:r>
            <a:r>
              <a:rPr lang="en-US" smtClean="0"/>
              <a:t>To convert from Celsius to Fahrenheit:</a:t>
            </a:r>
          </a:p>
          <a:p>
            <a:endParaRPr lang="en-US" smtClean="0"/>
          </a:p>
          <a:p>
            <a:pPr>
              <a:buFont typeface="Wingdings" panose="05000000000000000000" pitchFamily="2" charset="2"/>
              <a:buNone/>
            </a:pPr>
            <a:endParaRPr lang="en-US" smtClean="0"/>
          </a:p>
          <a:p>
            <a:r>
              <a:rPr lang="en-US" smtClean="0"/>
              <a:t>To convert from Kelvin to Celsius :</a:t>
            </a:r>
          </a:p>
          <a:p>
            <a:endParaRPr lang="en-US" smtClean="0"/>
          </a:p>
          <a:p>
            <a:pPr>
              <a:buFont typeface="Wingdings" panose="05000000000000000000" pitchFamily="2" charset="2"/>
              <a:buNone/>
            </a:pPr>
            <a:endParaRPr lang="en-US" smtClean="0"/>
          </a:p>
          <a:p>
            <a:r>
              <a:rPr lang="en-US" smtClean="0"/>
              <a:t>To convert from Celsius to Kelvin:</a:t>
            </a:r>
          </a:p>
          <a:p>
            <a:endParaRPr lang="en-US" smtClean="0"/>
          </a:p>
          <a:p>
            <a:endParaRPr lang="en-US" sz="200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 smtClean="0"/>
              <a:t>Temperature Conversions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708150" y="3313113"/>
            <a:ext cx="38481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(</a:t>
            </a:r>
            <a:r>
              <a:rPr lang="en-US" sz="32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baseline="-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9/5) + 32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6875" y="1914525"/>
            <a:ext cx="3833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(</a:t>
            </a:r>
            <a:r>
              <a:rPr lang="en-US" sz="32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- 32) </a:t>
            </a:r>
            <a:r>
              <a:rPr lang="en-US" sz="4000" b="1" baseline="-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5/9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625" y="4629150"/>
            <a:ext cx="25733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K - 273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4038" y="5821363"/>
            <a:ext cx="25622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K= </a:t>
            </a:r>
            <a:r>
              <a:rPr lang="en-US" sz="32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+ 273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HP_Owner\My Documents\My Pictures\File0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"/>
          <a:stretch>
            <a:fillRect/>
          </a:stretch>
        </p:blipFill>
        <p:spPr bwMode="auto">
          <a:xfrm>
            <a:off x="0" y="0"/>
            <a:ext cx="85852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57200" y="5715000"/>
            <a:ext cx="7696200" cy="106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000" b="1" smtClean="0"/>
              <a:t>SI units based on multiples of 10 are easy to use. Knowing what the prefixes mean can help you judge how big or small a measurement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286000" y="2590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Metric System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000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346993" y="2263537"/>
            <a:ext cx="4096199" cy="2840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03675" cy="4873625"/>
          </a:xfrm>
        </p:spPr>
        <p:txBody>
          <a:bodyPr/>
          <a:lstStyle/>
          <a:p>
            <a:r>
              <a:rPr lang="en-US" smtClean="0"/>
              <a:t>The basic unit of length in the Metric (SI) system is the METER (m)</a:t>
            </a:r>
          </a:p>
          <a:p>
            <a:r>
              <a:rPr lang="en-US" smtClean="0"/>
              <a:t>One meter is about the distance from the floor to a door knob</a:t>
            </a:r>
          </a:p>
          <a:p>
            <a:r>
              <a:rPr lang="en-US" smtClean="0"/>
              <a:t>centiMETER</a:t>
            </a:r>
          </a:p>
          <a:p>
            <a:r>
              <a:rPr lang="en-US" smtClean="0"/>
              <a:t>milliMETER</a:t>
            </a:r>
          </a:p>
          <a:p>
            <a:r>
              <a:rPr lang="en-US" smtClean="0"/>
              <a:t>kiloMETER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873625"/>
          </a:xfrm>
        </p:spPr>
        <p:txBody>
          <a:bodyPr/>
          <a:lstStyle/>
          <a:p>
            <a:r>
              <a:rPr lang="en-US" smtClean="0"/>
              <a:t>Metric Ruler</a:t>
            </a:r>
          </a:p>
          <a:p>
            <a:r>
              <a:rPr lang="en-US" smtClean="0"/>
              <a:t>Meter Stick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Measuring Length</a:t>
            </a:r>
          </a:p>
        </p:txBody>
      </p:sp>
      <p:pic>
        <p:nvPicPr>
          <p:cNvPr id="5" name="Picture 4" descr="File000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967595" y="2512382"/>
            <a:ext cx="5516279" cy="3355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uler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4445" r="5000" b="51111"/>
          <a:stretch>
            <a:fillRect/>
          </a:stretch>
        </p:blipFill>
        <p:spPr bwMode="auto">
          <a:xfrm>
            <a:off x="152400" y="25146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5638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/>
              <a:t>English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5334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/>
              <a:t>Metric (SI)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2133600"/>
            <a:ext cx="1874838" cy="365125"/>
            <a:chOff x="228601" y="1447800"/>
            <a:chExt cx="1828799" cy="338328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364495" y="1311906"/>
              <a:ext cx="338328" cy="610116"/>
            </a:xfrm>
            <a:prstGeom prst="righ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973836" y="1312681"/>
              <a:ext cx="338328" cy="608568"/>
            </a:xfrm>
            <a:prstGeom prst="righ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 rot="16200000">
              <a:off x="1583178" y="1311906"/>
              <a:ext cx="338328" cy="610116"/>
            </a:xfrm>
            <a:prstGeom prst="righ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Right Brace 9"/>
          <p:cNvSpPr/>
          <p:nvPr/>
        </p:nvSpPr>
        <p:spPr>
          <a:xfrm rot="5400000" flipV="1">
            <a:off x="876300" y="3665538"/>
            <a:ext cx="503238" cy="1554162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733550"/>
            <a:ext cx="838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752600"/>
            <a:ext cx="838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7800" y="1752600"/>
            <a:ext cx="838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1inch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505200" y="5638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/>
              <a:t>English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124200" y="5334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/>
              <a:t>Metric (SI)</a:t>
            </a:r>
          </a:p>
        </p:txBody>
      </p:sp>
      <p:pic>
        <p:nvPicPr>
          <p:cNvPr id="16388" name="Picture 16" descr="Ruler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777" r="3333" b="15555"/>
          <a:stretch>
            <a:fillRect/>
          </a:stretch>
        </p:blipFill>
        <p:spPr bwMode="auto">
          <a:xfrm>
            <a:off x="762000" y="2057400"/>
            <a:ext cx="5029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000" y="54864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1/16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of an inch</a:t>
            </a:r>
          </a:p>
        </p:txBody>
      </p:sp>
      <p:sp>
        <p:nvSpPr>
          <p:cNvPr id="20" name="Right Brace 19"/>
          <p:cNvSpPr/>
          <p:nvPr/>
        </p:nvSpPr>
        <p:spPr>
          <a:xfrm rot="5400000" flipV="1">
            <a:off x="832644" y="5187156"/>
            <a:ext cx="365125" cy="201613"/>
          </a:xfrm>
          <a:prstGeom prst="rightBrace">
            <a:avLst>
              <a:gd name="adj1" fmla="val 14785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6200000">
            <a:off x="762000" y="1812925"/>
            <a:ext cx="365125" cy="92075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838200"/>
            <a:ext cx="3810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1/10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of a centimeter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millimeter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3112</TotalTime>
  <Words>843</Words>
  <Application>Microsoft Office PowerPoint</Application>
  <PresentationFormat>On-screen Show (4:3)</PresentationFormat>
  <Paragraphs>133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Schoolbook</vt:lpstr>
      <vt:lpstr>Wingdings</vt:lpstr>
      <vt:lpstr>Wingdings 2</vt:lpstr>
      <vt:lpstr>Oriel</vt:lpstr>
      <vt:lpstr>Measurement</vt:lpstr>
      <vt:lpstr>A Standard Measurement System The Metric System</vt:lpstr>
      <vt:lpstr>A Standard Measurement System The International System of Units</vt:lpstr>
      <vt:lpstr>PowerPoint Presentation</vt:lpstr>
      <vt:lpstr>Length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</vt:lpstr>
      <vt:lpstr>Volume</vt:lpstr>
      <vt:lpstr>Volume of Regular Solids</vt:lpstr>
      <vt:lpstr>Volume of Liquids</vt:lpstr>
      <vt:lpstr>Reading a Meniscus</vt:lpstr>
      <vt:lpstr>PowerPoint Presentation</vt:lpstr>
      <vt:lpstr>Volume of Irregular Solids</vt:lpstr>
      <vt:lpstr>Mass and Weight</vt:lpstr>
      <vt:lpstr>Mass</vt:lpstr>
      <vt:lpstr>Mass and Weight</vt:lpstr>
      <vt:lpstr>Triple Beam Balance</vt:lpstr>
      <vt:lpstr>Triple Beam Balance</vt:lpstr>
      <vt:lpstr>Zeroing out </vt:lpstr>
      <vt:lpstr>PowerPoint Presentation</vt:lpstr>
      <vt:lpstr>PowerPoint Presentation</vt:lpstr>
      <vt:lpstr>Density, Time &amp; Temperature</vt:lpstr>
      <vt:lpstr>Density</vt:lpstr>
      <vt:lpstr>Comparing Densities</vt:lpstr>
      <vt:lpstr>Time</vt:lpstr>
      <vt:lpstr>Temperature</vt:lpstr>
      <vt:lpstr>Temperature Conversions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Joni Myres</cp:lastModifiedBy>
  <cp:revision>248</cp:revision>
  <dcterms:created xsi:type="dcterms:W3CDTF">2010-09-27T23:42:18Z</dcterms:created>
  <dcterms:modified xsi:type="dcterms:W3CDTF">2016-03-14T17:49:24Z</dcterms:modified>
</cp:coreProperties>
</file>