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62" r:id="rId5"/>
    <p:sldId id="263" r:id="rId6"/>
    <p:sldId id="264" r:id="rId7"/>
    <p:sldId id="258" r:id="rId8"/>
    <p:sldId id="265" r:id="rId9"/>
    <p:sldId id="25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EA92F3-E538-43D4-ACDD-F1F778DA67D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1C9FBDC-7C9C-4600-978E-DEE3E8FFB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grab your science notebook and label a new page “Earth’s Interior”.</a:t>
            </a:r>
          </a:p>
          <a:p>
            <a:r>
              <a:rPr lang="en-US" dirty="0" smtClean="0"/>
              <a:t>Please grab the notes from my desk.</a:t>
            </a:r>
          </a:p>
          <a:p>
            <a:r>
              <a:rPr lang="en-US" dirty="0" smtClean="0"/>
              <a:t>We will be doing notes and TAPING them in there.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3/31/16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22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57400"/>
            <a:ext cx="3810001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mantle is made up of rock that is very hot, but solid (plastic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mantle is </a:t>
            </a:r>
            <a:r>
              <a:rPr lang="en-US" smtClean="0"/>
              <a:t>in the middle of the </a:t>
            </a:r>
            <a:r>
              <a:rPr lang="en-US"/>
              <a:t>density </a:t>
            </a:r>
            <a:r>
              <a:rPr lang="en-US" smtClean="0"/>
              <a:t>layers </a:t>
            </a:r>
            <a:r>
              <a:rPr lang="en-US" dirty="0"/>
              <a:t>(Aluminum and Calcium compounds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Divided into 2 parts</a:t>
            </a:r>
          </a:p>
          <a:p>
            <a:pPr lvl="1"/>
            <a:r>
              <a:rPr lang="en-US" dirty="0" smtClean="0"/>
              <a:t>Lithosphere and Asthenosphere</a:t>
            </a:r>
          </a:p>
          <a:p>
            <a:r>
              <a:rPr lang="en-US" dirty="0" smtClean="0"/>
              <a:t>About 3000 kilometers </a:t>
            </a:r>
            <a:r>
              <a:rPr lang="en-US" dirty="0" smtClean="0"/>
              <a:t>thick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Mantle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canned at 12-10-2011 18-56 PM (3)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2514600"/>
            <a:ext cx="4118741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0" y="26670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91325" y="4530725"/>
            <a:ext cx="1550987" cy="2319338"/>
          </a:xfrm>
          <a:custGeom>
            <a:avLst/>
            <a:gdLst>
              <a:gd name="connsiteX0" fmla="*/ 47625 w 1550987"/>
              <a:gd name="connsiteY0" fmla="*/ 1612900 h 2319338"/>
              <a:gd name="connsiteX1" fmla="*/ 409575 w 1550987"/>
              <a:gd name="connsiteY1" fmla="*/ 850900 h 2319338"/>
              <a:gd name="connsiteX2" fmla="*/ 1352550 w 1550987"/>
              <a:gd name="connsiteY2" fmla="*/ 22225 h 2319338"/>
              <a:gd name="connsiteX3" fmla="*/ 1524000 w 1550987"/>
              <a:gd name="connsiteY3" fmla="*/ 984250 h 2319338"/>
              <a:gd name="connsiteX4" fmla="*/ 1514475 w 1550987"/>
              <a:gd name="connsiteY4" fmla="*/ 2070100 h 2319338"/>
              <a:gd name="connsiteX5" fmla="*/ 1304925 w 1550987"/>
              <a:gd name="connsiteY5" fmla="*/ 2289175 h 2319338"/>
              <a:gd name="connsiteX6" fmla="*/ 342900 w 1550987"/>
              <a:gd name="connsiteY6" fmla="*/ 2251075 h 2319338"/>
              <a:gd name="connsiteX7" fmla="*/ 133350 w 1550987"/>
              <a:gd name="connsiteY7" fmla="*/ 2232025 h 2319338"/>
              <a:gd name="connsiteX8" fmla="*/ 123825 w 1550987"/>
              <a:gd name="connsiteY8" fmla="*/ 1860550 h 2319338"/>
              <a:gd name="connsiteX9" fmla="*/ 47625 w 1550987"/>
              <a:gd name="connsiteY9" fmla="*/ 1612900 h 2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0987" h="2319338">
                <a:moveTo>
                  <a:pt x="47625" y="1612900"/>
                </a:moveTo>
                <a:cubicBezTo>
                  <a:pt x="95250" y="1444625"/>
                  <a:pt x="192088" y="1116012"/>
                  <a:pt x="409575" y="850900"/>
                </a:cubicBezTo>
                <a:cubicBezTo>
                  <a:pt x="627062" y="585788"/>
                  <a:pt x="1166813" y="0"/>
                  <a:pt x="1352550" y="22225"/>
                </a:cubicBezTo>
                <a:cubicBezTo>
                  <a:pt x="1538287" y="44450"/>
                  <a:pt x="1497013" y="642938"/>
                  <a:pt x="1524000" y="984250"/>
                </a:cubicBezTo>
                <a:cubicBezTo>
                  <a:pt x="1550987" y="1325562"/>
                  <a:pt x="1550987" y="1852613"/>
                  <a:pt x="1514475" y="2070100"/>
                </a:cubicBezTo>
                <a:cubicBezTo>
                  <a:pt x="1477963" y="2287587"/>
                  <a:pt x="1500188" y="2259013"/>
                  <a:pt x="1304925" y="2289175"/>
                </a:cubicBezTo>
                <a:cubicBezTo>
                  <a:pt x="1109663" y="2319338"/>
                  <a:pt x="538163" y="2260600"/>
                  <a:pt x="342900" y="2251075"/>
                </a:cubicBezTo>
                <a:cubicBezTo>
                  <a:pt x="147637" y="2241550"/>
                  <a:pt x="169863" y="2297113"/>
                  <a:pt x="133350" y="2232025"/>
                </a:cubicBezTo>
                <a:cubicBezTo>
                  <a:pt x="96837" y="2166937"/>
                  <a:pt x="134938" y="1965325"/>
                  <a:pt x="123825" y="1860550"/>
                </a:cubicBezTo>
                <a:cubicBezTo>
                  <a:pt x="112712" y="1755775"/>
                  <a:pt x="0" y="1781175"/>
                  <a:pt x="47625" y="1612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3809999" cy="4572000"/>
          </a:xfrm>
        </p:spPr>
        <p:txBody>
          <a:bodyPr/>
          <a:lstStyle/>
          <a:p>
            <a:r>
              <a:rPr lang="en-US" dirty="0" smtClean="0"/>
              <a:t>The core is the layer at the center of the Earth.</a:t>
            </a:r>
          </a:p>
          <a:p>
            <a:r>
              <a:rPr lang="en-US" dirty="0" smtClean="0"/>
              <a:t>About 3500 kilometers thick</a:t>
            </a:r>
          </a:p>
          <a:p>
            <a:r>
              <a:rPr lang="en-US" dirty="0" smtClean="0"/>
              <a:t>Divided into 2 parts</a:t>
            </a:r>
          </a:p>
          <a:p>
            <a:pPr lvl="1"/>
            <a:r>
              <a:rPr lang="en-US" dirty="0" smtClean="0"/>
              <a:t>Solid Inner Core and Liquid Outer Core</a:t>
            </a:r>
          </a:p>
          <a:p>
            <a:r>
              <a:rPr lang="en-US" dirty="0" smtClean="0"/>
              <a:t>Most </a:t>
            </a:r>
            <a:r>
              <a:rPr lang="en-US" dirty="0"/>
              <a:t>D</a:t>
            </a:r>
            <a:r>
              <a:rPr lang="en-US" dirty="0" smtClean="0"/>
              <a:t>ense layer (Iron and Nickel 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anned at 12-10-2011 18-56 PM (3)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2514600"/>
            <a:ext cx="5334000" cy="4212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25908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6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ned at 12-10-2011 18-56 PM (3)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686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1524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Earth’s Interior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5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514600"/>
            <a:ext cx="8382001" cy="4114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Scientist use 2 main types of evidence to learn about Earth’s interior</a:t>
            </a:r>
          </a:p>
          <a:p>
            <a:pPr marL="1370013" lvl="2" indent="-742950">
              <a:buFont typeface="+mj-lt"/>
              <a:buAutoNum type="arabicPeriod"/>
            </a:pPr>
            <a:r>
              <a:rPr lang="en-US" sz="3200" b="1" dirty="0" smtClean="0"/>
              <a:t>Direct evidence from </a:t>
            </a:r>
            <a:r>
              <a:rPr lang="en-US" sz="3200" b="1" i="1" dirty="0" smtClean="0">
                <a:solidFill>
                  <a:srgbClr val="FF0000"/>
                </a:solidFill>
              </a:rPr>
              <a:t>Rock Samples</a:t>
            </a:r>
          </a:p>
          <a:p>
            <a:pPr marL="1370013" lvl="2" indent="-742950">
              <a:buFont typeface="+mj-lt"/>
              <a:buAutoNum type="arabicPeriod"/>
            </a:pPr>
            <a:r>
              <a:rPr lang="en-US" sz="3200" b="1" dirty="0" smtClean="0"/>
              <a:t>Indirect evidence from </a:t>
            </a:r>
            <a:r>
              <a:rPr lang="en-US" sz="3200" b="1" i="1" dirty="0" smtClean="0">
                <a:solidFill>
                  <a:srgbClr val="FF0000"/>
                </a:solidFill>
              </a:rPr>
              <a:t>Seismic Waves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 inside Earth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5118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133600"/>
            <a:ext cx="4114799" cy="3810000"/>
          </a:xfrm>
        </p:spPr>
        <p:txBody>
          <a:bodyPr/>
          <a:lstStyle/>
          <a:p>
            <a:r>
              <a:rPr lang="en-US" dirty="0" smtClean="0"/>
              <a:t>Geologist have drilled holes up to 12 </a:t>
            </a:r>
            <a:r>
              <a:rPr lang="en-US" dirty="0" smtClean="0"/>
              <a:t>kilometers (almost 7.5 miles) </a:t>
            </a:r>
            <a:r>
              <a:rPr lang="en-US" dirty="0" smtClean="0"/>
              <a:t>deep and collected rock samples.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Samples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ciencephoto.com/image/168678/large/E4050012-Geologist_with_core_samples-S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1" y="3930124"/>
            <a:ext cx="2438400" cy="2509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648200" y="2514600"/>
            <a:ext cx="4114799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Sometimes rocks are blasted to the surface from deep inside the Earth.</a:t>
            </a:r>
            <a:endParaRPr lang="en-US" dirty="0"/>
          </a:p>
        </p:txBody>
      </p:sp>
      <p:pic>
        <p:nvPicPr>
          <p:cNvPr id="1028" name="Picture 4" descr="C:\Documents and Settings\ab019571\Local Settings\Temporary Internet Files\Content.IE5\46894PLS\MC9002829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686">
            <a:off x="5219699" y="3956015"/>
            <a:ext cx="2971800" cy="2317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30037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Waves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physics.unc.edu/~evans/pub/A31/Lecture09-Earth/seismic-wave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2362200"/>
            <a:ext cx="449078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514600"/>
            <a:ext cx="4114799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Earthquakes produce seismic waves.</a:t>
            </a:r>
          </a:p>
          <a:p>
            <a:r>
              <a:rPr lang="en-US" dirty="0" smtClean="0"/>
              <a:t>Seismic waves travel differently through different layers of the Earth.</a:t>
            </a:r>
          </a:p>
          <a:p>
            <a:r>
              <a:rPr lang="en-US" dirty="0" smtClean="0"/>
              <a:t>Seismic wave data is used to understand:</a:t>
            </a:r>
          </a:p>
          <a:p>
            <a:pPr marL="1038543" lvl="2" indent="-457200">
              <a:buFont typeface="+mj-lt"/>
              <a:buAutoNum type="arabicPeriod"/>
            </a:pPr>
            <a:r>
              <a:rPr lang="en-US" sz="2400" dirty="0" smtClean="0"/>
              <a:t>State</a:t>
            </a:r>
          </a:p>
          <a:p>
            <a:pPr marL="1038543" lvl="2" indent="-457200">
              <a:buFont typeface="+mj-lt"/>
              <a:buAutoNum type="arabicPeriod"/>
            </a:pPr>
            <a:r>
              <a:rPr lang="en-US" sz="2400" dirty="0" smtClean="0"/>
              <a:t>Material</a:t>
            </a:r>
          </a:p>
          <a:p>
            <a:pPr marL="1038543" lvl="2" indent="-457200">
              <a:buFont typeface="+mj-lt"/>
              <a:buAutoNum type="arabicPeriod"/>
            </a:pPr>
            <a:r>
              <a:rPr lang="en-US" sz="2400" dirty="0" smtClean="0"/>
              <a:t>Temperature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5973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ned at 12-10-2011 18-56 PM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8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743200"/>
            <a:ext cx="4114800" cy="2362200"/>
          </a:xfrm>
        </p:spPr>
        <p:txBody>
          <a:bodyPr/>
          <a:lstStyle/>
          <a:p>
            <a:r>
              <a:rPr lang="en-US" dirty="0" smtClean="0"/>
              <a:t>The 3 main layers of the Earth are the </a:t>
            </a:r>
            <a:r>
              <a:rPr lang="en-US" b="1" dirty="0" smtClean="0">
                <a:solidFill>
                  <a:srgbClr val="FF0000"/>
                </a:solidFill>
              </a:rPr>
              <a:t>CRUST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FF0000"/>
                </a:solidFill>
              </a:rPr>
              <a:t>MANTLE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rgbClr val="FF0000"/>
                </a:solidFill>
              </a:rPr>
              <a:t>CORE</a:t>
            </a:r>
            <a:r>
              <a:rPr lang="en-US" dirty="0" smtClean="0"/>
              <a:t>. These layers vary greatly in size, composition, temperature and pressure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Journey to the Center of the Earth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anned at 12-10-2011 18-56 PM (3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4495800" y="2590800"/>
            <a:ext cx="41148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2590800"/>
            <a:ext cx="2514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32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1" cy="3450696"/>
          </a:xfrm>
        </p:spPr>
        <p:txBody>
          <a:bodyPr/>
          <a:lstStyle/>
          <a:p>
            <a:r>
              <a:rPr lang="en-US" dirty="0" smtClean="0"/>
              <a:t>As you move from the surface of the Earth to the center</a:t>
            </a:r>
            <a:r>
              <a:rPr lang="en-US" smtClean="0"/>
              <a:t>, temperature, </a:t>
            </a:r>
            <a:r>
              <a:rPr lang="en-US" dirty="0" smtClean="0"/>
              <a:t>pressure </a:t>
            </a:r>
            <a:r>
              <a:rPr lang="en-US" smtClean="0"/>
              <a:t>and density increases.</a:t>
            </a:r>
            <a:endParaRPr lang="en-US" dirty="0" smtClean="0"/>
          </a:p>
          <a:p>
            <a:r>
              <a:rPr lang="en-US" dirty="0" smtClean="0"/>
              <a:t>The weight of the rock above increases pressure. Increased pressure increases temperature.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Pressure and Density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t2.gstatic.com/images?q=tbn:ANd9GcS-PKU7P9kExeP_VED6vJ6WijhkKlAW_O1Aljm6CYqb2rzvDbKSrw:www.imsa.edu/programs/kidsinstitute/wheels/Images/Pictures/may31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6091">
            <a:off x="663844" y="4495800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 descr="Scanned at 12-10-2011 18-56 PM (2)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47112">
            <a:off x="4333075" y="4244866"/>
            <a:ext cx="3610245" cy="1925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7116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3809999" cy="3733800"/>
          </a:xfrm>
        </p:spPr>
        <p:txBody>
          <a:bodyPr/>
          <a:lstStyle/>
          <a:p>
            <a:r>
              <a:rPr lang="en-US" dirty="0" smtClean="0"/>
              <a:t>The crust is the outermost layer of solid rock that includes both dry land and the ocean floor</a:t>
            </a:r>
          </a:p>
          <a:p>
            <a:r>
              <a:rPr lang="en-US" dirty="0" smtClean="0"/>
              <a:t>Between 5 and 70 kilometers thick</a:t>
            </a:r>
          </a:p>
          <a:p>
            <a:r>
              <a:rPr lang="en-US" dirty="0" smtClean="0"/>
              <a:t>Least dense layer (Silicon and Oxygen compounds)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Crust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anned at 12-10-2011 18-56 PM (3)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2514600"/>
            <a:ext cx="3505200" cy="42672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065712" y="2930525"/>
            <a:ext cx="2994026" cy="3975100"/>
          </a:xfrm>
          <a:custGeom>
            <a:avLst/>
            <a:gdLst>
              <a:gd name="connsiteX0" fmla="*/ 87313 w 2994026"/>
              <a:gd name="connsiteY0" fmla="*/ 2946400 h 3975100"/>
              <a:gd name="connsiteX1" fmla="*/ 782638 w 2994026"/>
              <a:gd name="connsiteY1" fmla="*/ 1612900 h 3975100"/>
              <a:gd name="connsiteX2" fmla="*/ 1849438 w 2994026"/>
              <a:gd name="connsiteY2" fmla="*/ 631825 h 3975100"/>
              <a:gd name="connsiteX3" fmla="*/ 2716213 w 2994026"/>
              <a:gd name="connsiteY3" fmla="*/ 50800 h 3975100"/>
              <a:gd name="connsiteX4" fmla="*/ 2897188 w 2994026"/>
              <a:gd name="connsiteY4" fmla="*/ 936625 h 3975100"/>
              <a:gd name="connsiteX5" fmla="*/ 2878138 w 2994026"/>
              <a:gd name="connsiteY5" fmla="*/ 2336800 h 3975100"/>
              <a:gd name="connsiteX6" fmla="*/ 2887663 w 2994026"/>
              <a:gd name="connsiteY6" fmla="*/ 3727450 h 3975100"/>
              <a:gd name="connsiteX7" fmla="*/ 2239963 w 2994026"/>
              <a:gd name="connsiteY7" fmla="*/ 3822700 h 3975100"/>
              <a:gd name="connsiteX8" fmla="*/ 811213 w 2994026"/>
              <a:gd name="connsiteY8" fmla="*/ 3832225 h 3975100"/>
              <a:gd name="connsiteX9" fmla="*/ 1011238 w 2994026"/>
              <a:gd name="connsiteY9" fmla="*/ 3251200 h 3975100"/>
              <a:gd name="connsiteX10" fmla="*/ 258763 w 2994026"/>
              <a:gd name="connsiteY10" fmla="*/ 3089275 h 3975100"/>
              <a:gd name="connsiteX11" fmla="*/ 87313 w 2994026"/>
              <a:gd name="connsiteY11" fmla="*/ 29464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026" h="3975100">
                <a:moveTo>
                  <a:pt x="87313" y="2946400"/>
                </a:moveTo>
                <a:cubicBezTo>
                  <a:pt x="174626" y="2700337"/>
                  <a:pt x="488951" y="1998662"/>
                  <a:pt x="782638" y="1612900"/>
                </a:cubicBezTo>
                <a:cubicBezTo>
                  <a:pt x="1076325" y="1227138"/>
                  <a:pt x="1527175" y="892175"/>
                  <a:pt x="1849438" y="631825"/>
                </a:cubicBezTo>
                <a:cubicBezTo>
                  <a:pt x="2171701" y="371475"/>
                  <a:pt x="2541588" y="0"/>
                  <a:pt x="2716213" y="50800"/>
                </a:cubicBezTo>
                <a:cubicBezTo>
                  <a:pt x="2890838" y="101600"/>
                  <a:pt x="2870201" y="555625"/>
                  <a:pt x="2897188" y="936625"/>
                </a:cubicBezTo>
                <a:cubicBezTo>
                  <a:pt x="2924175" y="1317625"/>
                  <a:pt x="2879725" y="1871663"/>
                  <a:pt x="2878138" y="2336800"/>
                </a:cubicBezTo>
                <a:cubicBezTo>
                  <a:pt x="2876551" y="2801937"/>
                  <a:pt x="2994026" y="3479800"/>
                  <a:pt x="2887663" y="3727450"/>
                </a:cubicBezTo>
                <a:cubicBezTo>
                  <a:pt x="2781300" y="3975100"/>
                  <a:pt x="2586038" y="3805238"/>
                  <a:pt x="2239963" y="3822700"/>
                </a:cubicBezTo>
                <a:cubicBezTo>
                  <a:pt x="1893888" y="3840162"/>
                  <a:pt x="1016000" y="3927475"/>
                  <a:pt x="811213" y="3832225"/>
                </a:cubicBezTo>
                <a:cubicBezTo>
                  <a:pt x="606426" y="3736975"/>
                  <a:pt x="1103313" y="3375025"/>
                  <a:pt x="1011238" y="3251200"/>
                </a:cubicBezTo>
                <a:cubicBezTo>
                  <a:pt x="919163" y="3127375"/>
                  <a:pt x="412750" y="3140075"/>
                  <a:pt x="258763" y="3089275"/>
                </a:cubicBezTo>
                <a:cubicBezTo>
                  <a:pt x="104776" y="3038475"/>
                  <a:pt x="0" y="3192463"/>
                  <a:pt x="87313" y="2946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812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289</TotalTime>
  <Words>320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Candara</vt:lpstr>
      <vt:lpstr>Symbol</vt:lpstr>
      <vt:lpstr>Waveform</vt:lpstr>
      <vt:lpstr>Bell Ringer 3/31/16</vt:lpstr>
      <vt:lpstr>Earth’s Interior</vt:lpstr>
      <vt:lpstr>Exploring inside Earth</vt:lpstr>
      <vt:lpstr>Rock Samples</vt:lpstr>
      <vt:lpstr>Seismic Waves</vt:lpstr>
      <vt:lpstr>PowerPoint Presentation</vt:lpstr>
      <vt:lpstr>A Journey to the Center of the Earth</vt:lpstr>
      <vt:lpstr>Temperature, Pressure and Density</vt:lpstr>
      <vt:lpstr>The Crust</vt:lpstr>
      <vt:lpstr>The Mantle</vt:lpstr>
      <vt:lpstr>The Core</vt:lpstr>
      <vt:lpstr>PowerPoint Presentation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Interior</dc:title>
  <dc:creator>Adrian Bancroft</dc:creator>
  <cp:lastModifiedBy>Joni Myres</cp:lastModifiedBy>
  <cp:revision>19</cp:revision>
  <dcterms:created xsi:type="dcterms:W3CDTF">2011-12-09T16:02:52Z</dcterms:created>
  <dcterms:modified xsi:type="dcterms:W3CDTF">2016-03-31T16:21:50Z</dcterms:modified>
</cp:coreProperties>
</file>