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59807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753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825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8323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160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5581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490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30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800" b="1" i="0" u="none" strike="noStrike" cap="small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560"/>
              </a:spcBef>
              <a:buClr>
                <a:srgbClr val="FAFAFA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40"/>
              </a:spcBef>
              <a:buClr>
                <a:schemeClr val="lt1"/>
              </a:buClr>
              <a:buFont typeface="Arial"/>
              <a:buNone/>
              <a:defRPr sz="2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217419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51790" algn="l" rtl="0">
              <a:spcBef>
                <a:spcPts val="560"/>
              </a:spcBef>
              <a:buClr>
                <a:srgbClr val="FAFAFA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8680" indent="-21145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3856" indent="-152780" algn="l" rtl="0">
              <a:spcBef>
                <a:spcPts val="440"/>
              </a:spcBef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53312" indent="-108711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5336" indent="-110236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64792" indent="-120142" algn="l" rtl="0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65960" indent="-127635" algn="l" rtl="0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7128" indent="-131953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68296" indent="-129920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51790" algn="l" rtl="0">
              <a:spcBef>
                <a:spcPts val="560"/>
              </a:spcBef>
              <a:buClr>
                <a:srgbClr val="FAFAFA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8680" indent="-21145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3856" indent="-152780" algn="l" rtl="0">
              <a:spcBef>
                <a:spcPts val="440"/>
              </a:spcBef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53312" indent="-108711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5336" indent="-110236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64792" indent="-120142" algn="l" rtl="0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65960" indent="-127635" algn="l" rtl="0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7128" indent="-131953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68296" indent="-129920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indent="-351790" algn="l" rtl="0">
              <a:spcBef>
                <a:spcPts val="560"/>
              </a:spcBef>
              <a:buClr>
                <a:srgbClr val="FAFAFA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8680" indent="-21145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3856" indent="-152780" algn="l" rtl="0">
              <a:spcBef>
                <a:spcPts val="440"/>
              </a:spcBef>
              <a:buClr>
                <a:schemeClr val="lt1"/>
              </a:buClr>
              <a:buFont typeface="Arial"/>
              <a:buChar char="●"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53312" indent="-108711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5336" indent="-110236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64792" indent="-120142" algn="l" rtl="0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65960" indent="-127635" algn="l" rtl="0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7128" indent="-131953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68296" indent="-129920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AF7B"/>
              </a:buClr>
              <a:buFont typeface="Arial"/>
              <a:buNone/>
              <a:defRPr sz="4800" b="1" cap="none" baseline="0">
                <a:solidFill>
                  <a:srgbClr val="FFAF7B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cap="small"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Arial"/>
              <a:buNone/>
              <a:defRPr sz="2000" b="1"/>
            </a:lvl2pPr>
            <a:lvl3pPr rtl="0">
              <a:spcBef>
                <a:spcPts val="0"/>
              </a:spcBef>
              <a:buFont typeface="Arial"/>
              <a:buNone/>
              <a:defRPr sz="1800" b="1"/>
            </a:lvl3pPr>
            <a:lvl4pPr rtl="0">
              <a:spcBef>
                <a:spcPts val="0"/>
              </a:spcBef>
              <a:buFont typeface="Arial"/>
              <a:buNone/>
              <a:defRPr sz="1600" b="1"/>
            </a:lvl4pPr>
            <a:lvl5pPr rtl="0">
              <a:spcBef>
                <a:spcPts val="0"/>
              </a:spcBef>
              <a:buFont typeface="Arial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750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2400" b="0" cap="small" baseline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Arial"/>
              <a:buNone/>
              <a:defRPr sz="2000" b="1"/>
            </a:lvl2pPr>
            <a:lvl3pPr rtl="0">
              <a:spcBef>
                <a:spcPts val="0"/>
              </a:spcBef>
              <a:buFont typeface="Arial"/>
              <a:buNone/>
              <a:defRPr sz="1800" b="1"/>
            </a:lvl3pPr>
            <a:lvl4pPr rtl="0">
              <a:spcBef>
                <a:spcPts val="0"/>
              </a:spcBef>
              <a:buFont typeface="Arial"/>
              <a:buNone/>
              <a:defRPr sz="1600" b="1"/>
            </a:lvl4pPr>
            <a:lvl5pPr rtl="0">
              <a:spcBef>
                <a:spcPts val="0"/>
              </a:spcBef>
              <a:buFont typeface="Arial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7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4" cy="3763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2200" b="0">
                <a:solidFill>
                  <a:srgbClr val="FFC8A3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rtl="0">
              <a:spcBef>
                <a:spcPts val="0"/>
              </a:spcBef>
              <a:buFont typeface="Arial"/>
              <a:buNone/>
              <a:defRPr sz="1200"/>
            </a:lvl2pPr>
            <a:lvl3pPr rtl="0">
              <a:spcBef>
                <a:spcPts val="0"/>
              </a:spcBef>
              <a:buFont typeface="Arial"/>
              <a:buNone/>
              <a:defRPr sz="1000"/>
            </a:lvl3pPr>
            <a:lvl4pPr rtl="0">
              <a:spcBef>
                <a:spcPts val="0"/>
              </a:spcBef>
              <a:buFont typeface="Arial"/>
              <a:buNone/>
              <a:defRPr sz="900"/>
            </a:lvl4pPr>
            <a:lvl5pPr rtl="0">
              <a:spcBef>
                <a:spcPts val="0"/>
              </a:spcBef>
              <a:buFont typeface="Arial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6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2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399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Font typeface="Arial"/>
              <a:buNone/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BBBBBB"/>
              </a:buClr>
              <a:buFont typeface="Arial"/>
              <a:buNone/>
              <a:defRPr sz="3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399" cy="5303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Arial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FFC8A3"/>
              </a:buClr>
              <a:buFont typeface="Arial"/>
              <a:buNone/>
              <a:defRPr sz="4100" b="1" i="0" u="none" strike="noStrike" cap="none" baseline="0">
                <a:solidFill>
                  <a:srgbClr val="FFC8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0" marR="0" indent="-351790" algn="l" rtl="0">
              <a:spcBef>
                <a:spcPts val="560"/>
              </a:spcBef>
              <a:buClr>
                <a:srgbClr val="FAFAFA"/>
              </a:buClr>
              <a:buFont typeface="Arial"/>
              <a:buChar char="●"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8680" marR="0" indent="-21145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33856" marR="0" indent="-152780" algn="l" rtl="0">
              <a:spcBef>
                <a:spcPts val="440"/>
              </a:spcBef>
              <a:buClr>
                <a:schemeClr val="lt1"/>
              </a:buClr>
              <a:buFont typeface="Arial"/>
              <a:buChar char="●"/>
              <a:defRPr sz="2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53312" marR="0" indent="-108711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5336" marR="0" indent="-110236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64792" marR="0" indent="-120142" algn="l" rtl="0">
              <a:spcBef>
                <a:spcPts val="360"/>
              </a:spcBef>
              <a:buClr>
                <a:schemeClr val="lt1"/>
              </a:buClr>
              <a:buFont typeface="Arial"/>
              <a:buChar char="●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65960" marR="0" indent="-127635" algn="l" rtl="0">
              <a:spcBef>
                <a:spcPts val="320"/>
              </a:spcBef>
              <a:buClr>
                <a:schemeClr val="lt1"/>
              </a:buClr>
              <a:buFont typeface="Arial"/>
              <a:buChar char="●"/>
              <a:defRPr sz="16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67128" marR="0" indent="-131953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68296" marR="0" indent="-129920" algn="l" rtl="0">
              <a:spcBef>
                <a:spcPts val="280"/>
              </a:spcBef>
              <a:buClr>
                <a:schemeClr val="lt1"/>
              </a:buClr>
              <a:buFont typeface="Arial"/>
              <a:buChar char="●"/>
              <a:defRPr sz="1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BBB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 baseline="0">
              <a:solidFill>
                <a:srgbClr val="BBBB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oology.okstate.edu/zoo_lrc/biol1114/tutorials/Flash/Osmosis_Animatio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brainpop.com/science/cellularlifeandgenetics/passivetranspor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3644"/>
            <a:ext cx="9143999" cy="720528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4161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Arial"/>
              <a:buNone/>
            </a:pPr>
            <a:r>
              <a:rPr lang="en-US" sz="7200" b="1" i="0" u="none" strike="noStrike" cap="small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Cell Transport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is a cell membrane?</a:t>
            </a:r>
            <a:endParaRPr lang="en-US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800" dirty="0">
                <a:solidFill>
                  <a:srgbClr val="FF0000"/>
                </a:solidFill>
                <a:latin typeface="Footlight MT Light" panose="0204060206030A020304" pitchFamily="18" charset="0"/>
              </a:rPr>
              <a:t>The cell membrane (also known as the plasma membrane or cytoplasmic membrane) is a biological membrane that separates the interior of all cells from the outside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7543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3600" b="1" i="0" u="none" strike="noStrike" cap="none" baseline="0" dirty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How does the cell membrane do its job?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0" indent="0">
              <a:buSzPct val="39285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The cell membrane is </a:t>
            </a:r>
            <a:r>
              <a:rPr lang="en-US" sz="2800" b="0" i="0" u="sng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selectively </a:t>
            </a:r>
            <a:r>
              <a:rPr lang="en-US" sz="2800" b="0" i="0" u="sng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permeable.</a:t>
            </a:r>
            <a:endParaRPr lang="en-US" sz="2800" b="0" i="0" u="sng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127000" indent="0">
              <a:buSzPct val="25000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-Thi</a:t>
            </a:r>
            <a:r>
              <a:rPr lang="en-US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s means it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allows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only certain things to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	pass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through</a:t>
            </a:r>
          </a:p>
          <a:p>
            <a:pPr marL="127000" indent="0">
              <a:buSzPct val="39285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Many things we use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today are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selectively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permeable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</p:txBody>
      </p:sp>
      <p:grpSp>
        <p:nvGrpSpPr>
          <p:cNvPr id="88" name="Shape 88"/>
          <p:cNvGrpSpPr/>
          <p:nvPr/>
        </p:nvGrpSpPr>
        <p:grpSpPr>
          <a:xfrm>
            <a:off x="609600" y="4027714"/>
            <a:ext cx="2247900" cy="2686109"/>
            <a:chOff x="533400" y="3810000"/>
            <a:chExt cx="2247900" cy="2686109"/>
          </a:xfrm>
        </p:grpSpPr>
        <p:pic>
          <p:nvPicPr>
            <p:cNvPr id="89" name="Shape 8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00" y="3810000"/>
              <a:ext cx="2247900" cy="224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Shape 90"/>
            <p:cNvSpPr txBox="1"/>
            <p:nvPr/>
          </p:nvSpPr>
          <p:spPr>
            <a:xfrm>
              <a:off x="838200" y="6096000"/>
              <a:ext cx="144780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Strainer</a:t>
              </a:r>
            </a:p>
          </p:txBody>
        </p:sp>
      </p:grpSp>
      <p:grpSp>
        <p:nvGrpSpPr>
          <p:cNvPr id="91" name="Shape 91"/>
          <p:cNvGrpSpPr/>
          <p:nvPr/>
        </p:nvGrpSpPr>
        <p:grpSpPr>
          <a:xfrm>
            <a:off x="3238500" y="4180114"/>
            <a:ext cx="2628900" cy="2533709"/>
            <a:chOff x="3238500" y="3962400"/>
            <a:chExt cx="2628900" cy="2533709"/>
          </a:xfrm>
        </p:grpSpPr>
        <p:pic>
          <p:nvPicPr>
            <p:cNvPr id="92" name="Shape 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38500" y="3962400"/>
              <a:ext cx="2628900" cy="202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>
              <a:off x="3276600" y="6096000"/>
              <a:ext cx="2438399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Chain link fence</a:t>
              </a:r>
            </a:p>
          </p:txBody>
        </p:sp>
      </p:grpSp>
      <p:grpSp>
        <p:nvGrpSpPr>
          <p:cNvPr id="94" name="Shape 94"/>
          <p:cNvGrpSpPr/>
          <p:nvPr/>
        </p:nvGrpSpPr>
        <p:grpSpPr>
          <a:xfrm>
            <a:off x="6248400" y="4075339"/>
            <a:ext cx="2114550" cy="2638484"/>
            <a:chOff x="6248400" y="3857625"/>
            <a:chExt cx="2114550" cy="2638484"/>
          </a:xfrm>
        </p:grpSpPr>
        <p:pic>
          <p:nvPicPr>
            <p:cNvPr id="95" name="Shape 9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48400" y="3857625"/>
              <a:ext cx="2114550" cy="216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Shape 96"/>
            <p:cNvSpPr txBox="1"/>
            <p:nvPr/>
          </p:nvSpPr>
          <p:spPr>
            <a:xfrm>
              <a:off x="6400800" y="6096000"/>
              <a:ext cx="175260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Screen door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4100" b="1" i="0" u="none" strike="noStrike" cap="none" baseline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There are two types of cell transport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15537" y="1265034"/>
            <a:ext cx="5714999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0" marR="0" lvl="0" indent="0" algn="l" rtl="0">
              <a:spcBef>
                <a:spcPts val="640"/>
              </a:spcBef>
              <a:buClr>
                <a:srgbClr val="FAFAFA"/>
              </a:buClr>
              <a:buSzPct val="39062"/>
              <a:buNone/>
            </a:pPr>
            <a:r>
              <a:rPr lang="en-US" b="0" i="0" u="sng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Passive </a:t>
            </a:r>
            <a:r>
              <a:rPr lang="en-US" b="0" i="0" u="sng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transport-</a:t>
            </a:r>
            <a:r>
              <a:rPr lang="en-US" b="0" i="0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Footlight MT Light" panose="0204060206030A020304" pitchFamily="18" charset="0"/>
              </a:rPr>
              <a:t>t</a:t>
            </a:r>
            <a:r>
              <a:rPr lang="en-US" b="0" i="0" u="none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he movement of dissolved materials through a cell membrane without using cellular </a:t>
            </a:r>
            <a:r>
              <a:rPr lang="en-US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energy.</a:t>
            </a:r>
            <a:endParaRPr lang="en-US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127000" marR="0" lvl="0" indent="0" algn="l" rtl="0">
              <a:spcBef>
                <a:spcPts val="640"/>
              </a:spcBef>
              <a:buClr>
                <a:srgbClr val="FAFAFA"/>
              </a:buClr>
              <a:buSzPct val="39062"/>
              <a:buNone/>
            </a:pPr>
            <a:r>
              <a:rPr lang="en-US" b="0" i="0" u="sng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Active transport-</a:t>
            </a:r>
            <a:r>
              <a:rPr lang="en-US" b="0" i="0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the movement of materials through a cell membrane using cellular energy.</a:t>
            </a:r>
          </a:p>
          <a:p>
            <a:pPr marL="127000" marR="0" lvl="0" indent="0" algn="l" rtl="0">
              <a:spcBef>
                <a:spcPts val="640"/>
              </a:spcBef>
              <a:buClr>
                <a:srgbClr val="FAFAFA"/>
              </a:buClr>
              <a:buSzPct val="39062"/>
              <a:buNone/>
            </a:pPr>
            <a:endParaRPr lang="en-US" baseline="0" dirty="0">
              <a:solidFill>
                <a:srgbClr val="FF0000"/>
              </a:solidFill>
              <a:latin typeface="Footlight MT Light" panose="0204060206030A020304" pitchFamily="18" charset="0"/>
            </a:endParaRPr>
          </a:p>
          <a:p>
            <a:pPr marL="127000" marR="0" lvl="0" indent="0" algn="l" rtl="0">
              <a:spcBef>
                <a:spcPts val="640"/>
              </a:spcBef>
              <a:buClr>
                <a:srgbClr val="FAFAFA"/>
              </a:buClr>
              <a:buSzPct val="39062"/>
              <a:buNone/>
            </a:pPr>
            <a:r>
              <a:rPr lang="en-US" b="0" i="0" u="none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Active transport requires the cell to use its own energy, while passive transport does NOT.</a:t>
            </a:r>
            <a:endParaRPr lang="en-US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175" y="1524000"/>
            <a:ext cx="18002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3962400"/>
            <a:ext cx="1952625" cy="201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4100" b="1" i="0" u="none" strike="noStrike" cap="none" baseline="0" dirty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Passive </a:t>
            </a:r>
            <a:r>
              <a:rPr lang="en-US" sz="4100" b="1" i="0" u="none" strike="noStrike" cap="none" baseline="0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Transport</a:t>
            </a:r>
            <a:br>
              <a:rPr lang="en-US" sz="4100" b="1" i="0" u="none" strike="noStrike" cap="none" baseline="0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</a:br>
            <a:r>
              <a:rPr lang="en-US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(Brain Pop)</a:t>
            </a:r>
            <a:endParaRPr lang="en-US" sz="4100" b="1" i="0" u="none" strike="noStrike" cap="none" baseline="0" dirty="0">
              <a:solidFill>
                <a:srgbClr val="980000"/>
              </a:solidFill>
              <a:latin typeface="Footlight MT Light" panose="0204060206030A020304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338943"/>
            <a:ext cx="49530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sng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Diffusion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-The process by which molecules move from an area of higher concentration to an area of lower concentration.</a:t>
            </a:r>
            <a:endParaRPr lang="en-US" sz="2800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548640" marR="0" lvl="0" indent="-351790" algn="l" rtl="0">
              <a:spcBef>
                <a:spcPts val="560"/>
              </a:spcBef>
              <a:buClr>
                <a:srgbClr val="FAFAFA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sng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Osmosis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-Diffusion of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water molecules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through a selectively  permeable membrane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(still high concentration to low)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7400" y="1447800"/>
            <a:ext cx="2157412" cy="209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5791200" y="3886200"/>
            <a:ext cx="2176963" cy="2285999"/>
            <a:chOff x="5791200" y="3886200"/>
            <a:chExt cx="2176963" cy="2285999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91200" y="3886200"/>
              <a:ext cx="2176963" cy="2285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/>
            <p:nvPr/>
          </p:nvSpPr>
          <p:spPr>
            <a:xfrm>
              <a:off x="6553200" y="4800600"/>
              <a:ext cx="685799" cy="3047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BA622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4100" b="1" i="0" u="none" strike="noStrike" cap="none" baseline="0" dirty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How passive transport works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sng" strike="noStrike" cap="none" baseline="0" dirty="0">
                <a:solidFill>
                  <a:schemeClr val="hlink"/>
                </a:solidFill>
                <a:latin typeface="Footlight MT Light" panose="0204060206030A020304" pitchFamily="18" charset="0"/>
                <a:sym typeface="Arial"/>
                <a:hlinkClick r:id="rId3"/>
              </a:rPr>
              <a:t>Osmosis and Diffusion Animation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Footlight MT Light" panose="0204060206030A020304" pitchFamily="18" charset="0"/>
                <a:sym typeface="Arial"/>
              </a:rPr>
              <a:t>   </a:t>
            </a:r>
            <a:r>
              <a:rPr lang="en-US" sz="2800" b="0" i="0" u="sng" strike="noStrike" cap="none" baseline="0" dirty="0">
                <a:solidFill>
                  <a:schemeClr val="hlink"/>
                </a:solidFill>
                <a:latin typeface="Footlight MT Light" panose="0204060206030A020304" pitchFamily="18" charset="0"/>
                <a:sym typeface="Arial"/>
                <a:hlinkClick r:id="rId4"/>
              </a:rPr>
              <a:t>Video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Molecules wander into the cell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If something is too big, it won’t get in.  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This is how the membrane “controls” what gets in and out</a:t>
            </a:r>
          </a:p>
        </p:txBody>
      </p:sp>
      <p:grpSp>
        <p:nvGrpSpPr>
          <p:cNvPr id="121" name="Shape 121"/>
          <p:cNvGrpSpPr/>
          <p:nvPr/>
        </p:nvGrpSpPr>
        <p:grpSpPr>
          <a:xfrm>
            <a:off x="2133600" y="4021667"/>
            <a:ext cx="4724400" cy="2607733"/>
            <a:chOff x="2133600" y="4021667"/>
            <a:chExt cx="4724400" cy="2607733"/>
          </a:xfrm>
        </p:grpSpPr>
        <p:pic>
          <p:nvPicPr>
            <p:cNvPr id="122" name="Shape 1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33600" y="4021667"/>
              <a:ext cx="1447800" cy="2607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Shape 1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81400" y="4021667"/>
              <a:ext cx="3276600" cy="26077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4100" b="1" i="0" u="none" strike="noStrike" cap="none" baseline="0" dirty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Effects of Osmosis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Amount of water affects the shape of the cell: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-Higher water concentration = cells expand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-Equal water = cells normal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AFAFA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	-Lower water concentration = cells shrink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3505200"/>
            <a:ext cx="4495800" cy="314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8A3"/>
              </a:buClr>
              <a:buSzPct val="25000"/>
              <a:buFont typeface="Impact"/>
              <a:buNone/>
            </a:pPr>
            <a:r>
              <a:rPr lang="en-US" sz="4100" b="1" i="0" u="none" strike="noStrike" cap="none" baseline="0" dirty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Active </a:t>
            </a:r>
            <a:r>
              <a:rPr lang="en-US" sz="4100" b="1" i="0" u="none" strike="noStrike" cap="none" baseline="0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Transport</a:t>
            </a:r>
            <a:br>
              <a:rPr lang="en-US" sz="4100" b="1" i="0" u="none" strike="noStrike" cap="none" baseline="0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</a:br>
            <a:r>
              <a:rPr lang="en-US" dirty="0" smtClean="0">
                <a:solidFill>
                  <a:srgbClr val="980000"/>
                </a:solidFill>
                <a:latin typeface="Footlight MT Light" panose="0204060206030A020304" pitchFamily="18" charset="0"/>
                <a:ea typeface="Impact"/>
                <a:cs typeface="Impact"/>
                <a:sym typeface="Impact"/>
              </a:rPr>
              <a:t>(Brain Pop)</a:t>
            </a:r>
            <a:endParaRPr lang="en-US" sz="4100" b="1" i="0" u="none" strike="noStrike" cap="none" baseline="0" dirty="0">
              <a:solidFill>
                <a:srgbClr val="980000"/>
              </a:solidFill>
              <a:latin typeface="Footlight MT Light" panose="0204060206030A020304" pitchFamily="18" charset="0"/>
              <a:ea typeface="Impact"/>
              <a:cs typeface="Impact"/>
              <a:sym typeface="Impact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09006" y="1310640"/>
            <a:ext cx="8477794" cy="4937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8640" marR="0" lvl="0" indent="-421640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3800" b="0" i="0" u="none" strike="noStrike" cap="none" baseline="0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Active transport-Using energy to move particles from low concentration to higher concentration</a:t>
            </a:r>
            <a:r>
              <a:rPr lang="en-US" sz="3800" b="0" i="0" u="none" strike="noStrike" cap="none" baseline="0" dirty="0" smtClean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.</a:t>
            </a:r>
          </a:p>
          <a:p>
            <a:pPr marL="548640" marR="0" lvl="0" indent="-421640" rtl="0">
              <a:spcBef>
                <a:spcPts val="560"/>
              </a:spcBef>
              <a:buClr>
                <a:srgbClr val="FAFAFA"/>
              </a:buClr>
              <a:buSzPct val="39285"/>
              <a:buFont typeface="Arial"/>
              <a:buChar char="●"/>
            </a:pPr>
            <a:r>
              <a:rPr lang="en-US" sz="3800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Method: Transport by engulfing</a:t>
            </a:r>
            <a:endParaRPr lang="en-US" sz="3800" b="0" i="0" u="none" strike="noStrike" cap="none" baseline="0" dirty="0">
              <a:solidFill>
                <a:srgbClr val="FF0000"/>
              </a:solidFill>
              <a:latin typeface="Footlight MT Light" panose="0204060206030A020304" pitchFamily="18" charset="0"/>
              <a:sym typeface="Arial"/>
            </a:endParaRPr>
          </a:p>
        </p:txBody>
      </p:sp>
      <p:grpSp>
        <p:nvGrpSpPr>
          <p:cNvPr id="137" name="Shape 137"/>
          <p:cNvGrpSpPr/>
          <p:nvPr/>
        </p:nvGrpSpPr>
        <p:grpSpPr>
          <a:xfrm>
            <a:off x="685800" y="4343400"/>
            <a:ext cx="7648575" cy="1647825"/>
            <a:chOff x="685800" y="4343400"/>
            <a:chExt cx="7648575" cy="1647825"/>
          </a:xfrm>
        </p:grpSpPr>
        <p:pic>
          <p:nvPicPr>
            <p:cNvPr id="138" name="Shape 1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91000" y="4495800"/>
              <a:ext cx="4143375" cy="135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Shape 1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5800" y="4343400"/>
              <a:ext cx="2771775" cy="1647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222</Words>
  <Application>Microsoft Office PowerPoint</Application>
  <PresentationFormat>On-screen Show (4:3)</PresentationFormat>
  <Paragraphs>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Footlight MT Light</vt:lpstr>
      <vt:lpstr>Impact</vt:lpstr>
      <vt:lpstr>Custom Theme</vt:lpstr>
      <vt:lpstr>Cell Transport</vt:lpstr>
      <vt:lpstr>What is a cell membrane?</vt:lpstr>
      <vt:lpstr>How does the cell membrane do its job?</vt:lpstr>
      <vt:lpstr>There are two types of cell transport</vt:lpstr>
      <vt:lpstr>Passive Transport (Brain Pop)</vt:lpstr>
      <vt:lpstr>How passive transport works</vt:lpstr>
      <vt:lpstr>Effects of Osmosis</vt:lpstr>
      <vt:lpstr>Active Transport (Brain Pop)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Transport</dc:title>
  <dc:creator>Joni Myres</dc:creator>
  <cp:lastModifiedBy>Joni Myres</cp:lastModifiedBy>
  <cp:revision>5</cp:revision>
  <dcterms:modified xsi:type="dcterms:W3CDTF">2015-11-03T19:34:56Z</dcterms:modified>
</cp:coreProperties>
</file>