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59" r:id="rId8"/>
    <p:sldId id="278" r:id="rId9"/>
    <p:sldId id="279" r:id="rId10"/>
    <p:sldId id="281" r:id="rId11"/>
    <p:sldId id="280" r:id="rId12"/>
    <p:sldId id="261" r:id="rId13"/>
    <p:sldId id="260" r:id="rId14"/>
    <p:sldId id="263" r:id="rId15"/>
    <p:sldId id="262" r:id="rId16"/>
    <p:sldId id="272" r:id="rId17"/>
    <p:sldId id="274" r:id="rId18"/>
    <p:sldId id="264" r:id="rId19"/>
    <p:sldId id="275" r:id="rId20"/>
    <p:sldId id="265" r:id="rId21"/>
    <p:sldId id="266" r:id="rId22"/>
    <p:sldId id="276" r:id="rId23"/>
    <p:sldId id="26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6C97C51-BD2C-4FC6-95CF-AD76A2C18EFD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A5B1728-9D4D-4969-95E7-B3340E788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7F520-4CD6-43C2-8D72-C6966AFF7FF4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52C1-5148-46F6-9142-44069BABD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7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E86F6-B2AE-4248-A33A-3E5CE6E8456C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829A-392D-4321-9B26-2CE336E7B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0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87CAB-81F5-4591-9CED-619D3BAEFD67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C9C55-333E-43EE-824E-FB6D4F777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9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ADD88-955F-4FBD-8240-50AC688D4E6A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73E1E7-1049-4146-9AC0-A12A31CC2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46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A1DAEF-657A-4701-A04A-31A968F99FF2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D10F39-BE93-460E-9016-7E011A6FF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34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81E7B2-C200-47F8-A0C1-819B55838FD9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69BC94-7C43-41D4-B714-0F75ADB87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81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1CF3E6-0BB9-474F-9BE1-C035CDEEBDD3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8C376A-A008-4DBC-A994-F20052A3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09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EB859-B405-4FD9-A4E4-09CFDFBCE142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7E88A-416C-4C26-A2A2-6B1033F33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8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854157-64F3-438D-8DFD-A34FAF7D8F0B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482D14-EB66-4B49-B245-F1EE94EE8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77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2F81193-3188-48EA-B0EC-89E6B513C72C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E449AF5-362B-4BC6-A090-831327120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43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38886D0-F70D-4965-A630-AAAF9E095CFA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F12E121-D1F9-4E0F-85F4-A56147508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6" r:id="rId2"/>
    <p:sldLayoutId id="2147483781" r:id="rId3"/>
    <p:sldLayoutId id="2147483782" r:id="rId4"/>
    <p:sldLayoutId id="2147483783" r:id="rId5"/>
    <p:sldLayoutId id="2147483784" r:id="rId6"/>
    <p:sldLayoutId id="2147483777" r:id="rId7"/>
    <p:sldLayoutId id="2147483785" r:id="rId8"/>
    <p:sldLayoutId id="2147483786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indiana.edu/~phys215/lecture/lecnotes/lecgraphics/diffusion.gi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Discovering Cells</a:t>
            </a:r>
            <a:endParaRPr lang="en-US" sz="60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667669"/>
            <a:ext cx="5067300" cy="4152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Compound microscope image of epithelial (skin) onion cells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555750"/>
          </a:xfrm>
        </p:spPr>
        <p:txBody>
          <a:bodyPr>
            <a:noAutofit/>
          </a:bodyPr>
          <a:lstStyle/>
          <a:p>
            <a:r>
              <a:rPr lang="en-US" sz="3600" dirty="0" smtClean="0"/>
              <a:t>Electron microscopes provide increased magnification and resolution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Leaf surface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White blood cell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53" y="2057400"/>
            <a:ext cx="3865775" cy="2895599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4160500" cy="2925152"/>
          </a:xfrm>
        </p:spPr>
      </p:pic>
    </p:spTree>
    <p:extLst>
      <p:ext uri="{BB962C8B-B14F-4D97-AF65-F5344CB8AC3E}">
        <p14:creationId xmlns:p14="http://schemas.microsoft.com/office/powerpoint/2010/main" val="41709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Looking Inside Cells</a:t>
            </a:r>
            <a:endParaRPr lang="en-US" sz="6000" dirty="0"/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719262"/>
          </a:xfrm>
        </p:spPr>
        <p:txBody>
          <a:bodyPr/>
          <a:lstStyle/>
          <a:p>
            <a:pPr eaLnBrk="1" hangingPunct="1"/>
            <a:r>
              <a:rPr lang="en-US" smtClean="0"/>
              <a:t>Cell Wall</a:t>
            </a:r>
          </a:p>
          <a:p>
            <a:pPr lvl="1" eaLnBrk="1" hangingPunct="1"/>
            <a:r>
              <a:rPr lang="en-US" smtClean="0"/>
              <a:t>A rigid layer of nonliving material that surrounds the cells of plants and a few other organisms</a:t>
            </a:r>
          </a:p>
          <a:p>
            <a:pPr lvl="1" eaLnBrk="1" hangingPunct="1"/>
            <a:r>
              <a:rPr lang="en-US" smtClean="0"/>
              <a:t>Helps protect and support the cell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Entering the Cell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4"/>
          <a:stretch>
            <a:fillRect/>
          </a:stretch>
        </p:blipFill>
        <p:spPr bwMode="auto">
          <a:xfrm>
            <a:off x="5105400" y="3048000"/>
            <a:ext cx="2819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7200" y="14478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700" dirty="0">
                <a:latin typeface="+mn-lt"/>
              </a:rPr>
              <a:t>Cell Membrane</a:t>
            </a:r>
          </a:p>
          <a:p>
            <a:pPr marL="620713" lvl="1" indent="-22860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en-US" sz="2300" dirty="0">
                <a:latin typeface="+mn-lt"/>
              </a:rPr>
              <a:t>Forms the outside boundary that separates the cell from it’s environment</a:t>
            </a:r>
          </a:p>
          <a:p>
            <a:pPr marL="620713" lvl="1" indent="-22860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en-US" sz="2300" dirty="0">
                <a:latin typeface="+mn-lt"/>
              </a:rPr>
              <a:t>Controls what things get in and out of the cell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2743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large oval structure that contains the cell’s DNA and acts as the cell’s control center</a:t>
            </a:r>
          </a:p>
          <a:p>
            <a:pPr eaLnBrk="1" hangingPunct="1"/>
            <a:r>
              <a:rPr lang="en-US" smtClean="0"/>
              <a:t>Can be thought of as the “brain” of the cell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Nucleus</a:t>
            </a:r>
            <a:endParaRPr 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44656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The space between the cell membrane and the nucleus is filled with a thick, gel-like fluid called </a:t>
            </a:r>
            <a:r>
              <a:rPr lang="en-US" b="1" u="sng" smtClean="0"/>
              <a:t>cytoplasm</a:t>
            </a:r>
          </a:p>
          <a:p>
            <a:pPr eaLnBrk="1" hangingPunct="1"/>
            <a:r>
              <a:rPr lang="en-US" smtClean="0"/>
              <a:t>Floating in the cytoplasm are many different structures called </a:t>
            </a:r>
            <a:r>
              <a:rPr lang="en-US" b="1" u="sng" smtClean="0"/>
              <a:t>organelles</a:t>
            </a:r>
          </a:p>
          <a:p>
            <a:pPr eaLnBrk="1" hangingPunct="1"/>
            <a:r>
              <a:rPr lang="en-US" smtClean="0"/>
              <a:t>Like the organs in your own body, the organelles of a cell each perform a different function for the cell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Cytoplasm and Organelles</a:t>
            </a:r>
            <a:endParaRPr 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26670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447800"/>
          </a:xfrm>
        </p:spPr>
        <p:txBody>
          <a:bodyPr/>
          <a:lstStyle/>
          <a:p>
            <a:pPr eaLnBrk="1" hangingPunct="1"/>
            <a:r>
              <a:rPr lang="en-US" b="1" smtClean="0"/>
              <a:t>Mitochondria: </a:t>
            </a:r>
            <a:r>
              <a:rPr lang="en-US" smtClean="0"/>
              <a:t>Cell “powerhouse”. Converts the energy in food to energy the organism can use directly</a:t>
            </a:r>
            <a:endParaRPr lang="en-US" b="1" smtClean="0"/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Cytoplasm and Organelles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34226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57200" y="1219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700" b="1" dirty="0">
                <a:latin typeface="+mn-lt"/>
              </a:rPr>
              <a:t>Endoplasmic Reticulum: </a:t>
            </a:r>
            <a:r>
              <a:rPr lang="en-US" sz="2700" dirty="0">
                <a:latin typeface="+mn-lt"/>
              </a:rPr>
              <a:t>Cell “highway”. Carries materials around the cell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en-US" sz="2700" dirty="0">
              <a:latin typeface="+mn-lt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43200"/>
            <a:ext cx="41830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533400" y="1219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700" b="1" dirty="0">
                <a:latin typeface="+mn-lt"/>
              </a:rPr>
              <a:t>Ribosome: </a:t>
            </a:r>
            <a:r>
              <a:rPr lang="en-US" sz="2700" dirty="0">
                <a:latin typeface="+mn-lt"/>
              </a:rPr>
              <a:t>Cell “factories”. Manufactures proteins that allow the cell to function</a:t>
            </a:r>
            <a:endParaRPr lang="en-US" sz="2700" b="1" dirty="0">
              <a:latin typeface="+mn-lt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en-US" sz="2700" dirty="0">
              <a:latin typeface="+mn-lt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41243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457200" y="1219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700" b="1" dirty="0">
                <a:latin typeface="+mn-lt"/>
              </a:rPr>
              <a:t>Golgi Body: </a:t>
            </a:r>
            <a:r>
              <a:rPr lang="en-US" sz="2700" dirty="0">
                <a:latin typeface="+mn-lt"/>
              </a:rPr>
              <a:t>Cell “post office”. Packages materials for further delivery around the cell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en-US" sz="2700" dirty="0">
              <a:latin typeface="+mn-lt"/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358140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7" grpId="0"/>
      <p:bldP spid="7" grpId="1"/>
      <p:bldP spid="9" grpId="0"/>
      <p:bldP spid="9" grpId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Chloroplast: </a:t>
            </a:r>
            <a:r>
              <a:rPr lang="en-US" dirty="0" smtClean="0"/>
              <a:t>Captures energy from the sun and uses it to produce food for the organism. ONLY FOUND IN PLANT CELLS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Cytoplasm and Organelles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35052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533400" y="1219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700" b="1" dirty="0">
                <a:latin typeface="+mn-lt"/>
              </a:rPr>
              <a:t>Vacuoles: </a:t>
            </a:r>
            <a:r>
              <a:rPr lang="en-US" sz="2700" dirty="0">
                <a:latin typeface="+mn-lt"/>
              </a:rPr>
              <a:t>Cell “storage locker”. Used to store materials for later use</a:t>
            </a:r>
            <a:endParaRPr lang="en-US" sz="2700" b="1" dirty="0">
              <a:latin typeface="+mn-lt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en-US" sz="270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34575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304800" y="1219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700" b="1" dirty="0" err="1">
                <a:latin typeface="+mn-lt"/>
              </a:rPr>
              <a:t>Lysosome</a:t>
            </a:r>
            <a:r>
              <a:rPr lang="en-US" sz="2700" b="1" dirty="0">
                <a:latin typeface="+mn-lt"/>
              </a:rPr>
              <a:t>: </a:t>
            </a:r>
            <a:r>
              <a:rPr lang="en-US" sz="2700" dirty="0">
                <a:latin typeface="+mn-lt"/>
              </a:rPr>
              <a:t>Cell “trash can”. Structures that break down and remove waste products from the cell</a:t>
            </a:r>
            <a:endParaRPr lang="en-US" sz="2700" b="1" dirty="0">
              <a:latin typeface="+mn-lt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en-US" sz="2700" dirty="0">
              <a:latin typeface="+mn-lt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40671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0" grpId="0" build="allAtOnce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 cells have a </a:t>
            </a:r>
            <a:r>
              <a:rPr lang="en-US" b="1" u="sng" smtClean="0"/>
              <a:t>cell wall </a:t>
            </a:r>
            <a:r>
              <a:rPr lang="en-US" smtClean="0"/>
              <a:t>and </a:t>
            </a:r>
            <a:r>
              <a:rPr lang="en-US" b="1" u="sng" smtClean="0"/>
              <a:t>chloroplasts</a:t>
            </a:r>
          </a:p>
          <a:p>
            <a:pPr eaLnBrk="1" hangingPunct="1"/>
            <a:r>
              <a:rPr lang="en-US" smtClean="0"/>
              <a:t>Animal cells do not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Plant and Animal Cells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2438400"/>
            <a:ext cx="3352800" cy="4191000"/>
            <a:chOff x="0" y="228600"/>
            <a:chExt cx="4572000" cy="6183554"/>
          </a:xfrm>
        </p:grpSpPr>
        <p:pic>
          <p:nvPicPr>
            <p:cNvPr id="23560" name="Picture 5" descr="File0005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08" y="457200"/>
              <a:ext cx="4456992" cy="595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28600"/>
              <a:ext cx="2591234" cy="456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105400" y="2133600"/>
            <a:ext cx="2971800" cy="4343400"/>
            <a:chOff x="4495800" y="304800"/>
            <a:chExt cx="4495800" cy="5943599"/>
          </a:xfrm>
        </p:grpSpPr>
        <p:pic>
          <p:nvPicPr>
            <p:cNvPr id="23558" name="Picture 8" descr="File000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778169" y="1049813"/>
              <a:ext cx="5916217" cy="448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466583" y="304800"/>
              <a:ext cx="1525017" cy="4561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5"/>
          <p:cNvGrpSpPr>
            <a:grpSpLocks/>
          </p:cNvGrpSpPr>
          <p:nvPr/>
        </p:nvGrpSpPr>
        <p:grpSpPr bwMode="auto">
          <a:xfrm>
            <a:off x="0" y="228600"/>
            <a:ext cx="4572000" cy="6096000"/>
            <a:chOff x="0" y="228600"/>
            <a:chExt cx="4572000" cy="6183554"/>
          </a:xfrm>
        </p:grpSpPr>
        <p:pic>
          <p:nvPicPr>
            <p:cNvPr id="24582" name="Picture 3" descr="File0005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08" y="457200"/>
              <a:ext cx="4456992" cy="595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0" y="228600"/>
              <a:ext cx="2590800" cy="457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579" name="Group 8"/>
          <p:cNvGrpSpPr>
            <a:grpSpLocks/>
          </p:cNvGrpSpPr>
          <p:nvPr/>
        </p:nvGrpSpPr>
        <p:grpSpPr bwMode="auto">
          <a:xfrm>
            <a:off x="4495800" y="304800"/>
            <a:ext cx="4495800" cy="5943600"/>
            <a:chOff x="4495800" y="304800"/>
            <a:chExt cx="4495800" cy="5943599"/>
          </a:xfrm>
        </p:grpSpPr>
        <p:pic>
          <p:nvPicPr>
            <p:cNvPr id="24580" name="Picture 6" descr="File000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778169" y="1049813"/>
              <a:ext cx="5916217" cy="448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467600" y="304800"/>
              <a:ext cx="1524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Cells are the basic unit of </a:t>
            </a:r>
            <a:r>
              <a:rPr lang="en-US" b="1" u="sng" dirty="0" smtClean="0"/>
              <a:t>structure</a:t>
            </a:r>
            <a:r>
              <a:rPr lang="en-US" dirty="0" smtClean="0"/>
              <a:t> and </a:t>
            </a:r>
            <a:r>
              <a:rPr lang="en-US" b="1" u="sng" dirty="0" smtClean="0"/>
              <a:t>function</a:t>
            </a:r>
            <a:r>
              <a:rPr lang="en-US" dirty="0" smtClean="0"/>
              <a:t> in living things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u="sng" dirty="0" smtClean="0"/>
              <a:t>Structure</a:t>
            </a:r>
            <a:r>
              <a:rPr lang="en-US" b="1" dirty="0" smtClean="0"/>
              <a:t>: </a:t>
            </a:r>
            <a:r>
              <a:rPr lang="en-US" dirty="0" smtClean="0"/>
              <a:t>The way cells interact with each other give an organism it’s shape and form. Like bricks in a building</a:t>
            </a:r>
          </a:p>
          <a:p>
            <a:pPr eaLnBrk="1" hangingPunct="1"/>
            <a:r>
              <a:rPr lang="en-US" b="1" u="sng" dirty="0" smtClean="0"/>
              <a:t>Function: </a:t>
            </a:r>
            <a:r>
              <a:rPr lang="en-US" smtClean="0"/>
              <a:t>refers to all </a:t>
            </a:r>
            <a:r>
              <a:rPr lang="en-US" dirty="0" smtClean="0"/>
              <a:t>of the things necessary for an organism to live. Getting food, getting rid of waste, creating energy, etc.</a:t>
            </a: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The Cell in it’s Environment</a:t>
            </a:r>
            <a:endParaRPr lang="en-US" sz="6000" dirty="0"/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The cell membrane is </a:t>
            </a:r>
            <a:r>
              <a:rPr lang="en-US" b="1" u="sng" smtClean="0"/>
              <a:t>selectively permeable. </a:t>
            </a:r>
            <a:r>
              <a:rPr lang="en-US" smtClean="0"/>
              <a:t>This means that some substances can pass through and some cannot.</a:t>
            </a:r>
          </a:p>
          <a:p>
            <a:pPr eaLnBrk="1" hangingPunct="1"/>
            <a:r>
              <a:rPr lang="en-US" smtClean="0"/>
              <a:t>Diffusion is the process by which molecules move from an area of high concentration to an area of low concentration</a:t>
            </a:r>
          </a:p>
          <a:p>
            <a:pPr eaLnBrk="1" hangingPunct="1"/>
            <a:r>
              <a:rPr lang="en-US" i="1" smtClean="0"/>
              <a:t>Air Freshener Activity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Diffusion</a:t>
            </a:r>
            <a:endParaRPr lang="en-US" dirty="0"/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657600"/>
            <a:ext cx="42719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4" descr="Scanned at 1-17-2011 22-22 PM (3)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8464550" cy="38163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505200" y="51816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diffusion of water molecules across a selectively permeable membrane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Osmosis</a:t>
            </a:r>
            <a:endParaRPr lang="en-US" dirty="0"/>
          </a:p>
        </p:txBody>
      </p:sp>
      <p:pic>
        <p:nvPicPr>
          <p:cNvPr id="28676" name="Picture 3" descr="Scanned at 1-17-2011 22-22 PM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9"/>
          <a:stretch>
            <a:fillRect/>
          </a:stretch>
        </p:blipFill>
        <p:spPr bwMode="auto">
          <a:xfrm>
            <a:off x="1828800" y="2646363"/>
            <a:ext cx="6892925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The invention of the microscope made it possible for people to discover and learn about cells.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First Observation of Cells</a:t>
            </a:r>
            <a:endParaRPr lang="en-US" dirty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8242">
            <a:off x="3033713" y="2349500"/>
            <a:ext cx="3181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21939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2133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962400"/>
            <a:ext cx="3022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File000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4387850" cy="35687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First Observation of Cells</a:t>
            </a:r>
            <a:endParaRPr lang="en-US" dirty="0"/>
          </a:p>
        </p:txBody>
      </p:sp>
      <p:pic>
        <p:nvPicPr>
          <p:cNvPr id="12292" name="Picture 4" descr="File0003.jpg"/>
          <p:cNvPicPr>
            <a:picLocks noChangeAspect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36700"/>
            <a:ext cx="401637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15200" y="1447800"/>
            <a:ext cx="1447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0668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Microscope Timeline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Robert Hooke</a:t>
            </a:r>
          </a:p>
          <a:p>
            <a:pPr lvl="1" eaLnBrk="1" hangingPunct="1"/>
            <a:r>
              <a:rPr lang="en-US" smtClean="0"/>
              <a:t>After looking at a thin slice of cork, Hooke used the term “cells” to describe what he saw</a:t>
            </a:r>
          </a:p>
          <a:p>
            <a:pPr lvl="1"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First Observation of Cells</a:t>
            </a:r>
            <a:endParaRPr lang="en-US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2628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846" r="3334" b="7724"/>
          <a:stretch>
            <a:fillRect/>
          </a:stretch>
        </p:blipFill>
        <p:spPr bwMode="auto">
          <a:xfrm>
            <a:off x="4724400" y="2971800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Anton Van Leeuwenhoek</a:t>
            </a:r>
          </a:p>
          <a:p>
            <a:pPr lvl="1" eaLnBrk="1" hangingPunct="1"/>
            <a:r>
              <a:rPr lang="en-US" smtClean="0"/>
              <a:t>Was the first person to observe microorganisms in water which he called “animalcules”</a:t>
            </a:r>
          </a:p>
          <a:p>
            <a:pPr lvl="1"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First Observation of Cells</a:t>
            </a:r>
            <a:endParaRPr lang="en-US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25336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35988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Schleiden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sz="2400" dirty="0" smtClean="0"/>
              <a:t>All plants are made of cells</a:t>
            </a:r>
          </a:p>
          <a:p>
            <a:pPr lvl="1" eaLnBrk="1" hangingPunct="1">
              <a:buFont typeface="Verdana" pitchFamily="34" charset="0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800" dirty="0" smtClean="0"/>
              <a:t>Schwann</a:t>
            </a:r>
          </a:p>
          <a:p>
            <a:pPr lvl="1" eaLnBrk="1" hangingPunct="1">
              <a:defRPr/>
            </a:pPr>
            <a:r>
              <a:rPr lang="en-US" sz="2400" dirty="0" smtClean="0"/>
              <a:t>All animals are made of cells</a:t>
            </a:r>
          </a:p>
          <a:p>
            <a:pPr lvl="1"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800" dirty="0" smtClean="0"/>
              <a:t>Virchow</a:t>
            </a:r>
          </a:p>
          <a:p>
            <a:pPr lvl="1" eaLnBrk="1" hangingPunct="1">
              <a:defRPr/>
            </a:pPr>
            <a:r>
              <a:rPr lang="en-US" sz="2400" dirty="0" smtClean="0"/>
              <a:t>“All cells come from cells”</a:t>
            </a:r>
          </a:p>
          <a:p>
            <a:pPr lvl="1" eaLnBrk="1" hangingPunct="1">
              <a:defRPr/>
            </a:pPr>
            <a:endParaRPr lang="en-US" sz="1050" dirty="0" smtClean="0"/>
          </a:p>
          <a:p>
            <a:pPr marL="623887" indent="-514350" eaLnBrk="1" hangingPunct="1">
              <a:defRPr/>
            </a:pPr>
            <a:endParaRPr lang="en-US" dirty="0" smtClean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2432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2734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054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First Observation of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A widely accepted explanation of the relationship between cells and living things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US" sz="2400" dirty="0" smtClean="0"/>
          </a:p>
          <a:p>
            <a:pPr marL="1630362" lvl="4" indent="-51435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/>
              <a:t>All living things are composed of cells</a:t>
            </a:r>
          </a:p>
          <a:p>
            <a:pPr marL="1630362" lvl="4" indent="-51435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endParaRPr lang="en-US" sz="2400" dirty="0" smtClean="0"/>
          </a:p>
          <a:p>
            <a:pPr marL="1630362" lvl="4" indent="-51435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/>
              <a:t>Cells are the basic units of structure and function in living things</a:t>
            </a:r>
          </a:p>
          <a:p>
            <a:pPr marL="1630362" lvl="4" indent="-51435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endParaRPr lang="en-US" sz="2400" dirty="0" smtClean="0"/>
          </a:p>
          <a:p>
            <a:pPr marL="1630362" lvl="4" indent="-51435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/>
              <a:t>All cells are produced from other cells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Cell 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provided MAGNIFICATION to help us study cells</a:t>
            </a:r>
          </a:p>
          <a:p>
            <a:r>
              <a:rPr lang="en-US" b="1" i="1" dirty="0" smtClean="0"/>
              <a:t>Magnification</a:t>
            </a:r>
            <a:r>
              <a:rPr lang="en-US" dirty="0" smtClean="0"/>
              <a:t>: The ability to make something look larger than it is</a:t>
            </a:r>
          </a:p>
          <a:p>
            <a:r>
              <a:rPr lang="en-US" dirty="0" smtClean="0"/>
              <a:t>Increased RESOLUTION in newer microscopes provide us with a good view of details of cell structure</a:t>
            </a:r>
          </a:p>
          <a:p>
            <a:r>
              <a:rPr lang="en-US" b="1" i="1" dirty="0" smtClean="0"/>
              <a:t>Resolution</a:t>
            </a:r>
            <a:r>
              <a:rPr lang="en-US" dirty="0" smtClean="0"/>
              <a:t>: The ability to make small details look clear and distinct or to improve the “sharpness’ of an image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797</TotalTime>
  <Words>623</Words>
  <Application>Microsoft Office PowerPoint</Application>
  <PresentationFormat>On-screen Show (4:3)</PresentationFormat>
  <Paragraphs>77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Lucida Sans Unicode</vt:lpstr>
      <vt:lpstr>Verdana</vt:lpstr>
      <vt:lpstr>Wingdings 2</vt:lpstr>
      <vt:lpstr>Wingdings 3</vt:lpstr>
      <vt:lpstr>Concourse</vt:lpstr>
      <vt:lpstr>Discovering Cells</vt:lpstr>
      <vt:lpstr>Overview</vt:lpstr>
      <vt:lpstr>First Observation of Cells</vt:lpstr>
      <vt:lpstr>First Observation of Cells</vt:lpstr>
      <vt:lpstr>First Observation of Cells</vt:lpstr>
      <vt:lpstr>First Observation of Cells</vt:lpstr>
      <vt:lpstr>First Observation of Cells</vt:lpstr>
      <vt:lpstr>Cell Theory</vt:lpstr>
      <vt:lpstr>Microscopes …</vt:lpstr>
      <vt:lpstr>Compound microscope image of epithelial (skin) onion cells </vt:lpstr>
      <vt:lpstr>Electron microscopes provide increased magnification and resolution</vt:lpstr>
      <vt:lpstr>Looking Inside Cells</vt:lpstr>
      <vt:lpstr>Entering the Cell</vt:lpstr>
      <vt:lpstr>The Nucleus</vt:lpstr>
      <vt:lpstr>Cytoplasm and Organelles</vt:lpstr>
      <vt:lpstr>Cytoplasm and Organelles</vt:lpstr>
      <vt:lpstr>Cytoplasm and Organelles</vt:lpstr>
      <vt:lpstr>Plant and Animal Cells</vt:lpstr>
      <vt:lpstr>PowerPoint Presentation</vt:lpstr>
      <vt:lpstr>The Cell in it’s Environment</vt:lpstr>
      <vt:lpstr>Diffusion</vt:lpstr>
      <vt:lpstr>Diffusion</vt:lpstr>
      <vt:lpstr>Osmosis</vt:lpstr>
    </vt:vector>
  </TitlesOfParts>
  <Company>Salt Lake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Cells</dc:title>
  <dc:creator>ab019571</dc:creator>
  <cp:lastModifiedBy>Joni Myres</cp:lastModifiedBy>
  <cp:revision>81</cp:revision>
  <dcterms:created xsi:type="dcterms:W3CDTF">2011-01-11T21:42:16Z</dcterms:created>
  <dcterms:modified xsi:type="dcterms:W3CDTF">2015-11-08T23:22:56Z</dcterms:modified>
</cp:coreProperties>
</file>